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2.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handoutMasterIdLst>
    <p:handoutMasterId r:id="rId73"/>
  </p:handoutMasterIdLst>
  <p:sldIdLst>
    <p:sldId id="333" r:id="rId2"/>
    <p:sldId id="258" r:id="rId3"/>
    <p:sldId id="259" r:id="rId4"/>
    <p:sldId id="261" r:id="rId5"/>
    <p:sldId id="260" r:id="rId6"/>
    <p:sldId id="293" r:id="rId7"/>
    <p:sldId id="295" r:id="rId8"/>
    <p:sldId id="294" r:id="rId9"/>
    <p:sldId id="336" r:id="rId10"/>
    <p:sldId id="262" r:id="rId11"/>
    <p:sldId id="263" r:id="rId12"/>
    <p:sldId id="264" r:id="rId13"/>
    <p:sldId id="337" r:id="rId14"/>
    <p:sldId id="265" r:id="rId15"/>
    <p:sldId id="266" r:id="rId16"/>
    <p:sldId id="340" r:id="rId17"/>
    <p:sldId id="297" r:id="rId18"/>
    <p:sldId id="298" r:id="rId19"/>
    <p:sldId id="299" r:id="rId20"/>
    <p:sldId id="267" r:id="rId21"/>
    <p:sldId id="341" r:id="rId22"/>
    <p:sldId id="300" r:id="rId23"/>
    <p:sldId id="301" r:id="rId24"/>
    <p:sldId id="338" r:id="rId25"/>
    <p:sldId id="342" r:id="rId26"/>
    <p:sldId id="343" r:id="rId27"/>
    <p:sldId id="269" r:id="rId28"/>
    <p:sldId id="306" r:id="rId29"/>
    <p:sldId id="308" r:id="rId30"/>
    <p:sldId id="270" r:id="rId31"/>
    <p:sldId id="309" r:id="rId32"/>
    <p:sldId id="271" r:id="rId33"/>
    <p:sldId id="345" r:id="rId34"/>
    <p:sldId id="272" r:id="rId35"/>
    <p:sldId id="277" r:id="rId36"/>
    <p:sldId id="330" r:id="rId37"/>
    <p:sldId id="273" r:id="rId38"/>
    <p:sldId id="311" r:id="rId39"/>
    <p:sldId id="274" r:id="rId40"/>
    <p:sldId id="318" r:id="rId41"/>
    <p:sldId id="319" r:id="rId42"/>
    <p:sldId id="323" r:id="rId43"/>
    <p:sldId id="276" r:id="rId44"/>
    <p:sldId id="321" r:id="rId45"/>
    <p:sldId id="324" r:id="rId46"/>
    <p:sldId id="279" r:id="rId47"/>
    <p:sldId id="280" r:id="rId48"/>
    <p:sldId id="326" r:id="rId49"/>
    <p:sldId id="327" r:id="rId50"/>
    <p:sldId id="282" r:id="rId51"/>
    <p:sldId id="284" r:id="rId52"/>
    <p:sldId id="329" r:id="rId53"/>
    <p:sldId id="328" r:id="rId54"/>
    <p:sldId id="331" r:id="rId55"/>
    <p:sldId id="285" r:id="rId56"/>
    <p:sldId id="286" r:id="rId57"/>
    <p:sldId id="288" r:id="rId58"/>
    <p:sldId id="349" r:id="rId59"/>
    <p:sldId id="350" r:id="rId60"/>
    <p:sldId id="351" r:id="rId61"/>
    <p:sldId id="352" r:id="rId62"/>
    <p:sldId id="353" r:id="rId63"/>
    <p:sldId id="354" r:id="rId64"/>
    <p:sldId id="355" r:id="rId65"/>
    <p:sldId id="356" r:id="rId66"/>
    <p:sldId id="357" r:id="rId67"/>
    <p:sldId id="358" r:id="rId68"/>
    <p:sldId id="359" r:id="rId69"/>
    <p:sldId id="360" r:id="rId70"/>
    <p:sldId id="256"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5" d="100"/>
          <a:sy n="75" d="100"/>
        </p:scale>
        <p:origin x="-2456" y="-4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8E6F3F-6C1B-E54E-A8E2-5C8310CD3CB8}" type="datetimeFigureOut">
              <a:rPr lang="en-US" smtClean="0"/>
              <a:t>2014-06-02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FEFB7F-136D-A647-BC42-7165258E7DF1}" type="slidenum">
              <a:rPr lang="en-US" smtClean="0"/>
              <a:t>‹#›</a:t>
            </a:fld>
            <a:endParaRPr lang="en-US"/>
          </a:p>
        </p:txBody>
      </p:sp>
    </p:spTree>
    <p:extLst>
      <p:ext uri="{BB962C8B-B14F-4D97-AF65-F5344CB8AC3E}">
        <p14:creationId xmlns:p14="http://schemas.microsoft.com/office/powerpoint/2010/main" val="1967719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5FD997-181F-EE42-B50E-D1025EA2028B}" type="datetimeFigureOut">
              <a:rPr lang="en-US" smtClean="0"/>
              <a:pPr/>
              <a:t>2014-06-02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E6173-F60F-9244-A36D-84AF2092566B}" type="slidenum">
              <a:rPr lang="en-US" smtClean="0"/>
              <a:pPr/>
              <a:t>‹#›</a:t>
            </a:fld>
            <a:endParaRPr lang="en-US"/>
          </a:p>
        </p:txBody>
      </p:sp>
    </p:spTree>
    <p:extLst>
      <p:ext uri="{BB962C8B-B14F-4D97-AF65-F5344CB8AC3E}">
        <p14:creationId xmlns:p14="http://schemas.microsoft.com/office/powerpoint/2010/main" val="17435222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022A799-D7EC-8646-B13A-85F1A97CB20E}" type="slidenum">
              <a:rPr lang="en-US"/>
              <a:pPr/>
              <a:t>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06C010-2FE9-7A4C-A5CD-B51CEEE8224C}" type="slidenum">
              <a:rPr lang="en-US"/>
              <a:pPr/>
              <a:t>20</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83125A7-56CE-B34F-B17A-74D9E2C2AFFC}" type="slidenum">
              <a:rPr lang="en-US"/>
              <a:pPr/>
              <a:t>27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2C38574-CA22-C84C-9336-5000020BFD9A}" type="slidenum">
              <a:rPr lang="en-US"/>
              <a:pPr/>
              <a:t>30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B61ECD1-B594-F54C-B2B8-EDC7EC6A0F28}" type="slidenum">
              <a:rPr lang="en-US"/>
              <a:pPr/>
              <a:t>32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0DFC675B-2FD5-7B41-B7D4-81ECC00F40FF}" type="slidenum">
              <a:rPr lang="en-US"/>
              <a:pPr/>
              <a:t>34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5FAF36A-B324-D447-9807-B66403C4AE59}" type="slidenum">
              <a:rPr lang="en-US"/>
              <a:pPr/>
              <a:t>35</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555CDBE3-F0AF-004F-A726-52C6F7DBF029}" type="slidenum">
              <a:rPr lang="en-US"/>
              <a:pPr/>
              <a:t>37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4532A377-27B0-0848-A6E6-88AB26098825}" type="slidenum">
              <a:rPr lang="en-US"/>
              <a:pPr/>
              <a:t>39</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BE444EB-A884-5742-BE32-C0623F474F42}" type="slidenum">
              <a:rPr lang="en-US"/>
              <a:pPr/>
              <a:t>43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F971922-F68B-1947-AB4A-03C9DEEA7E73}" type="slidenum">
              <a:rPr lang="en-US"/>
              <a:pPr/>
              <a:t>46</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B7288C47-240C-1146-B150-231E1364043B}" type="slidenum">
              <a:rPr lang="en-US"/>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a:fld id="{12CE2BD6-1CF9-0347-9634-EABD247C9B97}" type="slidenum">
              <a:rPr lang="en-US" sz="1200"/>
              <a:pPr algn="r"/>
              <a:t>47</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AF1300A2-F90F-814D-998F-1A432BE2FBE6}" type="slidenum">
              <a:rPr lang="en-US"/>
              <a:pPr/>
              <a:t>50</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9829359F-FD25-D543-A114-6C01261B21A7}" type="slidenum">
              <a:rPr lang="en-US"/>
              <a:pPr/>
              <a:t>51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E8DFEE8F-563A-B344-8011-D6C28A8A3561}" type="slidenum">
              <a:rPr lang="en-US"/>
              <a:pPr/>
              <a:t>55</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D22578DC-31A1-5241-84AD-F9986A2B5310}" type="slidenum">
              <a:rPr lang="en-US"/>
              <a:pPr/>
              <a:t>56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D5B45D6-CC76-9048-88D5-6ADA2FF50B24}" type="slidenum">
              <a:rPr lang="en-US"/>
              <a:pPr/>
              <a:t>57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6E5FEE2-60A2-BF46-A378-28C3D182269F}" type="slidenum">
              <a:rPr lang="en-US"/>
              <a:pPr/>
              <a:t>58</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9141792E-1A09-5A4C-9D22-2285EC727A29}" type="slidenum">
              <a:rPr lang="en-US"/>
              <a:pPr/>
              <a:t>59</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D58A48F-2227-6E4D-B6CA-763350225A8E}" type="slidenum">
              <a:rPr lang="en-US"/>
              <a:pPr/>
              <a:t>60</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endParaRPr lang="en-US">
              <a:latin typeface="Times New Roman" charset="0"/>
            </a:endParaRPr>
          </a:p>
        </p:txBody>
      </p:sp>
      <p:sp>
        <p:nvSpPr>
          <p:cNvPr id="28676" name="Slide Number Placeholder 3"/>
          <p:cNvSpPr>
            <a:spLocks noGrp="1"/>
          </p:cNvSpPr>
          <p:nvPr>
            <p:ph type="sldNum" sz="quarter" idx="5"/>
          </p:nvPr>
        </p:nvSpPr>
        <p:spPr>
          <a:noFill/>
        </p:spPr>
        <p:txBody>
          <a:bodyPr/>
          <a:lstStyle/>
          <a:p>
            <a:fld id="{E863A984-34FE-7B4A-B524-AEA52B3D8E0F}" type="slidenum">
              <a:rPr lang="en-US"/>
              <a:pPr/>
              <a:t>61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31FB78A-2F1F-534C-BE10-E9625C298B21}" type="slidenum">
              <a:rPr lang="en-US"/>
              <a:pPr/>
              <a:t>4</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4125054-7C1D-3444-9C37-71B8B736C993}" type="slidenum">
              <a:rPr lang="en-US"/>
              <a:pPr/>
              <a:t>62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CC70C13-0A6A-6740-AF12-83FC99121048}" type="slidenum">
              <a:rPr lang="en-US"/>
              <a:pPr/>
              <a:t>65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3BB2452-023C-9641-A8C5-4C3864C349B5}" type="slidenum">
              <a:rPr lang="en-US"/>
              <a:pPr/>
              <a:t>67</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1DBFCC4-9D12-B043-A812-8C53EEF36992}" type="slidenum">
              <a:rPr lang="en-US"/>
              <a:pPr/>
              <a:t>69</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47EF0E2F-D69E-5846-A36F-94054BEC1179}" type="slidenum">
              <a:rPr lang="en-US"/>
              <a:pPr/>
              <a:t>5</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695E781-E8D0-3C49-8741-CB125F85B040}" type="slidenum">
              <a:rPr lang="en-US"/>
              <a:pPr/>
              <a:t>10</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19339802-175F-914A-B1A9-5C45487FB2E1}" type="slidenum">
              <a:rPr lang="en-US"/>
              <a:pPr/>
              <a:t>11</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5198AA64-8BD7-C949-8DE8-9813247096FD}" type="slidenum">
              <a:rPr lang="en-US"/>
              <a:pPr/>
              <a:t>12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1B6566C2-F035-F94A-9733-02EAF88C6C1C}" type="slidenum">
              <a:rPr lang="en-US"/>
              <a:pPr/>
              <a:t>14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569FC9BA-03C9-D94C-85C9-BE10C39B009A}" type="slidenum">
              <a:rPr lang="en-US"/>
              <a:pPr/>
              <a:t>15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914400"/>
            <a:ext cx="7772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936F8AB7-3410-2D41-805E-4C3B11DEF52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EBC4F-BB00-214C-A7AE-7CADE0BC77C0}"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CB07B3-5D09-264F-A9E2-FFC3495EBB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EBC4F-BB00-214C-A7AE-7CADE0BC77C0}" type="datetimeFigureOut">
              <a:rPr lang="en-US" smtClean="0"/>
              <a:pPr/>
              <a:t>2014-06-02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CB07B3-5D09-264F-A9E2-FFC3495EBB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2.bin"/><Relationship Id="rId5"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jpeg"/></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3877733"/>
            <a:ext cx="4572000" cy="1200329"/>
          </a:xfrm>
          <a:prstGeom prst="rect">
            <a:avLst/>
          </a:prstGeom>
        </p:spPr>
        <p:txBody>
          <a:bodyPr>
            <a:spAutoFit/>
          </a:bodyPr>
          <a:lstStyle/>
          <a:p>
            <a:r>
              <a:rPr lang="en-US" sz="3600" b="1" dirty="0" smtClean="0">
                <a:solidFill>
                  <a:srgbClr val="0000FF"/>
                </a:solidFill>
                <a:effectLst>
                  <a:outerShdw blurRad="38100" dist="38100" dir="2700000" algn="tl">
                    <a:srgbClr val="DDDDDD"/>
                  </a:outerShdw>
                </a:effectLst>
              </a:rPr>
              <a:t>Chapter 12</a:t>
            </a:r>
            <a:br>
              <a:rPr lang="en-US" sz="3600" b="1" dirty="0" smtClean="0">
                <a:solidFill>
                  <a:srgbClr val="0000FF"/>
                </a:solidFill>
                <a:effectLst>
                  <a:outerShdw blurRad="38100" dist="38100" dir="2700000" algn="tl">
                    <a:srgbClr val="DDDDDD"/>
                  </a:outerShdw>
                </a:effectLst>
              </a:rPr>
            </a:br>
            <a:r>
              <a:rPr lang="en-US" sz="3600" b="1" dirty="0" smtClean="0">
                <a:solidFill>
                  <a:srgbClr val="0000FF"/>
                </a:solidFill>
                <a:effectLst>
                  <a:outerShdw blurRad="38100" dist="38100" dir="2700000" algn="tl">
                    <a:srgbClr val="DDDDDD"/>
                  </a:outerShdw>
                </a:effectLst>
                <a:ea typeface="Times New Roman" charset="0"/>
                <a:cs typeface="Times New Roman" charset="0"/>
              </a:rPr>
              <a:t>The Oceans,</a:t>
            </a:r>
          </a:p>
        </p:txBody>
      </p:sp>
      <p:sp>
        <p:nvSpPr>
          <p:cNvPr id="5" name="Rectangle 4"/>
          <p:cNvSpPr/>
          <p:nvPr/>
        </p:nvSpPr>
        <p:spPr>
          <a:xfrm>
            <a:off x="4030133" y="4927599"/>
            <a:ext cx="4572000" cy="1200329"/>
          </a:xfrm>
          <a:prstGeom prst="rect">
            <a:avLst/>
          </a:prstGeom>
        </p:spPr>
        <p:txBody>
          <a:bodyPr>
            <a:spAutoFit/>
          </a:bodyPr>
          <a:lstStyle/>
          <a:p>
            <a:pPr algn="ctr"/>
            <a:r>
              <a:rPr lang="en-US" sz="3600" b="1" dirty="0" smtClean="0">
                <a:solidFill>
                  <a:srgbClr val="0000FF"/>
                </a:solidFill>
                <a:effectLst>
                  <a:outerShdw blurRad="38100" dist="38100" dir="2700000" algn="tl">
                    <a:srgbClr val="DDDDDD"/>
                  </a:outerShdw>
                </a:effectLst>
                <a:ea typeface="Times New Roman" charset="0"/>
                <a:cs typeface="Times New Roman" charset="0"/>
              </a:rPr>
              <a:t>Coastal Systems, </a:t>
            </a:r>
            <a:r>
              <a:rPr lang="en-US" sz="3600" b="1" dirty="0" smtClean="0">
                <a:solidFill>
                  <a:srgbClr val="0000FF"/>
                </a:solidFill>
                <a:effectLst>
                  <a:outerShdw blurRad="38100" dist="38100" dir="2700000" algn="tl">
                    <a:srgbClr val="DDDDDD"/>
                  </a:outerShdw>
                </a:effectLst>
              </a:rPr>
              <a:t>and Wind Processes</a:t>
            </a:r>
            <a:endParaRPr lang="en-US" sz="3600" b="1" dirty="0">
              <a:solidFill>
                <a:srgbClr val="0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274638"/>
            <a:ext cx="9144000" cy="1143000"/>
          </a:xfrm>
        </p:spPr>
        <p:txBody>
          <a:bodyPr>
            <a:normAutofit fontScale="90000"/>
          </a:bodyPr>
          <a:lstStyle/>
          <a:p>
            <a:r>
              <a:rPr lang="en-US" sz="3111" dirty="0">
                <a:solidFill>
                  <a:srgbClr val="16165D"/>
                </a:solidFill>
              </a:rPr>
              <a:t>Ocean’s Physical </a:t>
            </a:r>
            <a:r>
              <a:rPr lang="en-US" sz="3111" dirty="0" smtClean="0">
                <a:solidFill>
                  <a:srgbClr val="16165D"/>
                </a:solidFill>
              </a:rPr>
              <a:t>Structure – </a:t>
            </a:r>
            <a:r>
              <a:rPr lang="en-US" sz="3111" dirty="0" smtClean="0"/>
              <a:t>Characterized by temperature, salinity, dissolved oxygen, and dissolved carbon dioxide</a:t>
            </a:r>
            <a:r>
              <a:rPr lang="en-US" sz="3600" dirty="0" smtClean="0"/>
              <a:t>.</a:t>
            </a:r>
            <a:endParaRPr lang="en-US" dirty="0">
              <a:solidFill>
                <a:srgbClr val="16165D"/>
              </a:solidFill>
            </a:endParaRPr>
          </a:p>
        </p:txBody>
      </p:sp>
      <p:sp>
        <p:nvSpPr>
          <p:cNvPr id="26627" name="Text Box 3"/>
          <p:cNvSpPr txBox="1">
            <a:spLocks noChangeArrowheads="1"/>
          </p:cNvSpPr>
          <p:nvPr/>
        </p:nvSpPr>
        <p:spPr bwMode="auto">
          <a:xfrm>
            <a:off x="8021638" y="6248400"/>
            <a:ext cx="1120775" cy="336550"/>
          </a:xfrm>
          <a:prstGeom prst="rect">
            <a:avLst/>
          </a:prstGeom>
          <a:noFill/>
          <a:ln w="9525">
            <a:noFill/>
            <a:miter lim="800000"/>
            <a:headEnd/>
            <a:tailEnd/>
          </a:ln>
        </p:spPr>
        <p:txBody>
          <a:bodyPr wrap="none">
            <a:prstTxWarp prst="textNoShape">
              <a:avLst/>
            </a:prstTxWarp>
            <a:spAutoFit/>
          </a:bodyPr>
          <a:lstStyle/>
          <a:p>
            <a:r>
              <a:rPr lang="en-US"/>
              <a:t>Figure 13.2</a:t>
            </a:r>
          </a:p>
        </p:txBody>
      </p:sp>
      <p:pic>
        <p:nvPicPr>
          <p:cNvPr id="26628" name="Picture 5" descr="EG6_Figure_13_02-L"/>
          <p:cNvPicPr>
            <a:picLocks noGrp="1" noChangeAspect="1" noChangeArrowheads="1"/>
          </p:cNvPicPr>
          <p:nvPr>
            <p:ph idx="4294967295"/>
          </p:nvPr>
        </p:nvPicPr>
        <p:blipFill>
          <a:blip r:embed="rId3"/>
          <a:srcRect/>
          <a:stretch>
            <a:fillRect/>
          </a:stretch>
        </p:blipFill>
        <p:spPr>
          <a:xfrm>
            <a:off x="0" y="2235200"/>
            <a:ext cx="9144000" cy="46228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p:txBody>
          <a:bodyPr>
            <a:normAutofit fontScale="92500" lnSpcReduction="20000"/>
          </a:bodyPr>
          <a:lstStyle/>
          <a:p>
            <a:pPr eaLnBrk="1" hangingPunct="1">
              <a:lnSpc>
                <a:spcPct val="90000"/>
              </a:lnSpc>
            </a:pPr>
            <a:r>
              <a:rPr lang="en-US" sz="3027" dirty="0" smtClean="0">
                <a:latin typeface="Times New Roman"/>
                <a:ea typeface="Times New Roman" charset="0"/>
                <a:cs typeface="Times New Roman"/>
              </a:rPr>
              <a:t>The land, ocean, atmosphere, Sun, and Moon interact to produce tides, currents, waves, erosional features &amp; depositional features</a:t>
            </a:r>
          </a:p>
          <a:p>
            <a:pPr eaLnBrk="1" hangingPunct="1">
              <a:lnSpc>
                <a:spcPct val="90000"/>
              </a:lnSpc>
            </a:pPr>
            <a:r>
              <a:rPr lang="en-US" sz="3459" dirty="0" smtClean="0">
                <a:latin typeface="Times New Roman"/>
                <a:ea typeface="Times New Roman" charset="0"/>
                <a:cs typeface="Times New Roman"/>
              </a:rPr>
              <a:t>The </a:t>
            </a:r>
            <a:r>
              <a:rPr lang="en-US" sz="3459" dirty="0">
                <a:latin typeface="Times New Roman"/>
                <a:ea typeface="Times New Roman" charset="0"/>
                <a:cs typeface="Times New Roman"/>
              </a:rPr>
              <a:t>Coastal </a:t>
            </a:r>
            <a:r>
              <a:rPr lang="en-US" sz="3459" dirty="0" smtClean="0">
                <a:latin typeface="Times New Roman"/>
                <a:ea typeface="Times New Roman" charset="0"/>
                <a:cs typeface="Times New Roman"/>
              </a:rPr>
              <a:t>Environment is called the </a:t>
            </a:r>
            <a:r>
              <a:rPr lang="en-US" sz="3459" i="1" dirty="0" smtClean="0">
                <a:solidFill>
                  <a:srgbClr val="0000FF"/>
                </a:solidFill>
                <a:latin typeface="Times New Roman"/>
                <a:ea typeface="Times New Roman" charset="0"/>
                <a:cs typeface="Times New Roman"/>
              </a:rPr>
              <a:t>littoral zone</a:t>
            </a:r>
          </a:p>
          <a:p>
            <a:pPr lvl="1">
              <a:lnSpc>
                <a:spcPct val="90000"/>
              </a:lnSpc>
            </a:pPr>
            <a:r>
              <a:rPr lang="en-US" sz="3027" dirty="0" smtClean="0">
                <a:latin typeface="Times New Roman"/>
                <a:ea typeface="Times New Roman" charset="0"/>
                <a:cs typeface="Times New Roman"/>
              </a:rPr>
              <a:t>spans both land and water;</a:t>
            </a:r>
            <a:r>
              <a:rPr lang="en-US" sz="3027" dirty="0" smtClean="0">
                <a:latin typeface="Times New Roman"/>
                <a:cs typeface="Times New Roman"/>
              </a:rPr>
              <a:t> Landward, it extends to the highest water line that occurs on shore during a storm.  Seaward, it extends to the point at which storm waves can no longer move sediments on the seafloor at depths of about 60m</a:t>
            </a:r>
            <a:endParaRPr lang="en-US" sz="3027" dirty="0" smtClean="0">
              <a:latin typeface="Times New Roman"/>
              <a:ea typeface="Times New Roman" charset="0"/>
              <a:cs typeface="Times New Roman"/>
            </a:endParaRPr>
          </a:p>
          <a:p>
            <a:pPr lvl="1">
              <a:lnSpc>
                <a:spcPct val="90000"/>
              </a:lnSpc>
            </a:pPr>
            <a:r>
              <a:rPr lang="en-US" sz="3027" i="1" dirty="0" smtClean="0">
                <a:solidFill>
                  <a:srgbClr val="0000FF"/>
                </a:solidFill>
                <a:latin typeface="Times New Roman"/>
                <a:ea typeface="Times New Roman" charset="0"/>
                <a:cs typeface="Times New Roman"/>
              </a:rPr>
              <a:t>Shoreline</a:t>
            </a:r>
            <a:r>
              <a:rPr lang="en-US" sz="3027" dirty="0" smtClean="0">
                <a:latin typeface="Times New Roman"/>
                <a:ea typeface="Times New Roman" charset="0"/>
                <a:cs typeface="Times New Roman"/>
              </a:rPr>
              <a:t>: specific contact line between the sea and the land</a:t>
            </a:r>
          </a:p>
          <a:p>
            <a:pPr lvl="1">
              <a:lnSpc>
                <a:spcPct val="90000"/>
              </a:lnSpc>
            </a:pPr>
            <a:r>
              <a:rPr lang="en-US" sz="3027" i="1" dirty="0" smtClean="0">
                <a:solidFill>
                  <a:srgbClr val="0000FF"/>
                </a:solidFill>
                <a:latin typeface="Times New Roman"/>
                <a:ea typeface="Times New Roman" charset="0"/>
                <a:cs typeface="Times New Roman"/>
              </a:rPr>
              <a:t>Coas</a:t>
            </a:r>
            <a:r>
              <a:rPr lang="en-US" sz="3027" dirty="0" smtClean="0">
                <a:latin typeface="Times New Roman"/>
                <a:ea typeface="Times New Roman" charset="0"/>
                <a:cs typeface="Times New Roman"/>
              </a:rPr>
              <a:t>t: land adjacent to the shoreline  </a:t>
            </a:r>
            <a:r>
              <a:rPr lang="en-US" dirty="0">
                <a:latin typeface="Times New Roman"/>
                <a:ea typeface="Times New Roman" charset="0"/>
                <a:cs typeface="Times New Roman"/>
              </a:rPr>
              <a:t> </a:t>
            </a:r>
          </a:p>
        </p:txBody>
      </p:sp>
      <p:sp>
        <p:nvSpPr>
          <p:cNvPr id="28675" name="Rectangle 2"/>
          <p:cNvSpPr>
            <a:spLocks noGrp="1" noChangeArrowheads="1"/>
          </p:cNvSpPr>
          <p:nvPr>
            <p:ph type="title"/>
          </p:nvPr>
        </p:nvSpPr>
        <p:spPr>
          <a:xfrm>
            <a:off x="0" y="552185"/>
            <a:ext cx="9144000" cy="555095"/>
          </a:xfrm>
        </p:spPr>
        <p:txBody>
          <a:bodyPr>
            <a:normAutofit fontScale="90000"/>
          </a:bodyPr>
          <a:lstStyle/>
          <a:p>
            <a:r>
              <a:rPr lang="en-US" sz="4000" dirty="0" smtClean="0"/>
              <a:t>Key terms used to describe the Coastal Environment</a:t>
            </a:r>
            <a:r>
              <a:rPr lang="en-US" dirty="0" smtClean="0">
                <a:solidFill>
                  <a:srgbClr val="16165D"/>
                </a:solidFill>
                <a:ea typeface="Times New Roman" charset="0"/>
                <a:cs typeface="Times New Roman" charset="0"/>
              </a:rPr>
              <a:t> </a:t>
            </a:r>
            <a:endParaRPr lang="en-US" dirty="0">
              <a:solidFill>
                <a:srgbClr val="16165D"/>
              </a:solidFill>
              <a:ea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EG6_Figure_13_03-L"/>
          <p:cNvPicPr>
            <a:picLocks noGrp="1" noChangeAspect="1" noChangeArrowheads="1"/>
          </p:cNvPicPr>
          <p:nvPr>
            <p:ph idx="4294967295"/>
          </p:nvPr>
        </p:nvPicPr>
        <p:blipFill>
          <a:blip r:embed="rId3"/>
          <a:srcRect/>
          <a:stretch>
            <a:fillRect/>
          </a:stretch>
        </p:blipFill>
        <p:spPr>
          <a:xfrm>
            <a:off x="479425" y="1524000"/>
            <a:ext cx="8185150" cy="4914900"/>
          </a:xfrm>
        </p:spPr>
      </p:pic>
      <p:sp>
        <p:nvSpPr>
          <p:cNvPr id="30723" name="Rectangle 2"/>
          <p:cNvSpPr>
            <a:spLocks noGrp="1" noChangeArrowheads="1"/>
          </p:cNvSpPr>
          <p:nvPr>
            <p:ph type="title"/>
          </p:nvPr>
        </p:nvSpPr>
        <p:spPr/>
        <p:txBody>
          <a:bodyPr>
            <a:normAutofit fontScale="90000"/>
          </a:bodyPr>
          <a:lstStyle/>
          <a:p>
            <a:pPr eaLnBrk="1" hangingPunct="1"/>
            <a:r>
              <a:rPr lang="en-US" dirty="0">
                <a:solidFill>
                  <a:srgbClr val="16165D"/>
                </a:solidFill>
              </a:rPr>
              <a:t>Littoral </a:t>
            </a:r>
            <a:r>
              <a:rPr lang="en-US" dirty="0" smtClean="0">
                <a:solidFill>
                  <a:srgbClr val="16165D"/>
                </a:solidFill>
              </a:rPr>
              <a:t>Zone includes the Coast, Beach and Nearshore environments</a:t>
            </a:r>
            <a:endParaRPr lang="en-US" dirty="0">
              <a:solidFill>
                <a:srgbClr val="16165D"/>
              </a:solidFill>
            </a:endParaRPr>
          </a:p>
        </p:txBody>
      </p:sp>
      <p:sp>
        <p:nvSpPr>
          <p:cNvPr id="30724" name="Text Box 5"/>
          <p:cNvSpPr txBox="1">
            <a:spLocks noChangeArrowheads="1"/>
          </p:cNvSpPr>
          <p:nvPr/>
        </p:nvSpPr>
        <p:spPr bwMode="auto">
          <a:xfrm>
            <a:off x="8021638" y="6248400"/>
            <a:ext cx="1120775" cy="336550"/>
          </a:xfrm>
          <a:prstGeom prst="rect">
            <a:avLst/>
          </a:prstGeom>
          <a:noFill/>
          <a:ln w="9525">
            <a:noFill/>
            <a:miter lim="800000"/>
            <a:headEnd/>
            <a:tailEnd/>
          </a:ln>
        </p:spPr>
        <p:txBody>
          <a:bodyPr wrap="none">
            <a:prstTxWarp prst="textNoShape">
              <a:avLst/>
            </a:prstTxWarp>
            <a:spAutoFit/>
          </a:bodyPr>
          <a:lstStyle/>
          <a:p>
            <a:r>
              <a:rPr lang="en-US"/>
              <a:t>Figure 13.3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11" dirty="0" smtClean="0"/>
              <a:t>Define mean sea level. How is this value determined? </a:t>
            </a:r>
            <a:br>
              <a:rPr lang="en-US" sz="3111" dirty="0" smtClean="0"/>
            </a:br>
            <a:r>
              <a:rPr lang="en-US" sz="3111" dirty="0" smtClean="0"/>
              <a:t>Is it constant or variable around the world? </a:t>
            </a:r>
            <a:endParaRPr lang="en-US" sz="3111" dirty="0"/>
          </a:p>
        </p:txBody>
      </p:sp>
      <p:sp>
        <p:nvSpPr>
          <p:cNvPr id="3" name="Content Placeholder 2"/>
          <p:cNvSpPr>
            <a:spLocks noGrp="1"/>
          </p:cNvSpPr>
          <p:nvPr>
            <p:ph idx="1"/>
          </p:nvPr>
        </p:nvSpPr>
        <p:spPr/>
        <p:txBody>
          <a:bodyPr/>
          <a:lstStyle/>
          <a:p>
            <a:r>
              <a:rPr lang="en-US" sz="3600" dirty="0" smtClean="0">
                <a:latin typeface="Times New Roman"/>
                <a:cs typeface="Times New Roman"/>
              </a:rPr>
              <a:t>Mean sea level is a calculated value based on </a:t>
            </a:r>
            <a:r>
              <a:rPr lang="en-US" sz="3600" u="sng" dirty="0" smtClean="0">
                <a:latin typeface="Times New Roman"/>
                <a:cs typeface="Times New Roman"/>
              </a:rPr>
              <a:t>average tidal levels recorded hourly at a given site over a period of years</a:t>
            </a:r>
            <a:r>
              <a:rPr lang="en-US" sz="3600" dirty="0" smtClean="0">
                <a:latin typeface="Times New Roman"/>
                <a:cs typeface="Times New Roman"/>
              </a:rPr>
              <a:t>.  Mean sea level varies spatially from place to place because of ocean currents and waves, tidal variations, air temperature and pressure differences, and ocean temperature variations</a:t>
            </a:r>
            <a:r>
              <a:rPr lang="en-US" dirty="0" smtClean="0"/>
              <a:t>.</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0"/>
            <a:ext cx="8229600" cy="762000"/>
          </a:xfrm>
        </p:spPr>
        <p:txBody>
          <a:bodyPr/>
          <a:lstStyle/>
          <a:p>
            <a:pPr eaLnBrk="1" hangingPunct="1"/>
            <a:r>
              <a:rPr lang="en-US" dirty="0">
                <a:solidFill>
                  <a:srgbClr val="16165D"/>
                </a:solidFill>
              </a:rPr>
              <a:t>Ocean Topography</a:t>
            </a:r>
          </a:p>
        </p:txBody>
      </p:sp>
      <p:pic>
        <p:nvPicPr>
          <p:cNvPr id="32771" name="Picture 5" descr="EG6_Figure_13_04-L"/>
          <p:cNvPicPr>
            <a:picLocks noGrp="1" noChangeAspect="1" noChangeArrowheads="1"/>
          </p:cNvPicPr>
          <p:nvPr>
            <p:ph idx="4294967295"/>
          </p:nvPr>
        </p:nvPicPr>
        <p:blipFill>
          <a:blip r:embed="rId3"/>
          <a:srcRect/>
          <a:stretch>
            <a:fillRect/>
          </a:stretch>
        </p:blipFill>
        <p:spPr>
          <a:xfrm>
            <a:off x="112713" y="762000"/>
            <a:ext cx="8916987" cy="5807075"/>
          </a:xfrm>
        </p:spPr>
      </p:pic>
      <p:sp>
        <p:nvSpPr>
          <p:cNvPr id="32772" name="Text Box 5"/>
          <p:cNvSpPr txBox="1">
            <a:spLocks noChangeArrowheads="1"/>
          </p:cNvSpPr>
          <p:nvPr/>
        </p:nvSpPr>
        <p:spPr bwMode="auto">
          <a:xfrm>
            <a:off x="7772400" y="6248400"/>
            <a:ext cx="1171575" cy="336550"/>
          </a:xfrm>
          <a:prstGeom prst="rect">
            <a:avLst/>
          </a:prstGeom>
          <a:noFill/>
          <a:ln w="9525">
            <a:noFill/>
            <a:miter lim="800000"/>
            <a:headEnd/>
            <a:tailEnd/>
          </a:ln>
        </p:spPr>
        <p:txBody>
          <a:bodyPr wrap="none">
            <a:prstTxWarp prst="textNoShape">
              <a:avLst/>
            </a:prstTxWarp>
            <a:spAutoFit/>
          </a:bodyPr>
          <a:lstStyle/>
          <a:p>
            <a:r>
              <a:rPr lang="en-US"/>
              <a:t>Figure  13.4</a:t>
            </a:r>
          </a:p>
        </p:txBody>
      </p:sp>
      <p:sp>
        <p:nvSpPr>
          <p:cNvPr id="3277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3277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457200" y="1303867"/>
            <a:ext cx="8229600" cy="5257800"/>
          </a:xfrm>
        </p:spPr>
        <p:txBody>
          <a:bodyPr>
            <a:normAutofit fontScale="92500" lnSpcReduction="20000"/>
          </a:bodyPr>
          <a:lstStyle/>
          <a:p>
            <a:pPr>
              <a:lnSpc>
                <a:spcPct val="90000"/>
              </a:lnSpc>
            </a:pPr>
            <a:r>
              <a:rPr lang="en-US" dirty="0" smtClean="0">
                <a:latin typeface="Times New Roman"/>
                <a:cs typeface="Times New Roman"/>
              </a:rPr>
              <a:t>Earth's orientation to the Sun and the Moon (astronomical relationships) produce the pattern of </a:t>
            </a:r>
            <a:r>
              <a:rPr lang="en-US" b="1" dirty="0" smtClean="0">
                <a:solidFill>
                  <a:srgbClr val="0000FF"/>
                </a:solidFill>
                <a:latin typeface="Times New Roman"/>
                <a:cs typeface="Times New Roman"/>
              </a:rPr>
              <a:t>tides</a:t>
            </a:r>
            <a:r>
              <a:rPr lang="en-US" dirty="0" smtClean="0">
                <a:solidFill>
                  <a:srgbClr val="0000FF"/>
                </a:solidFill>
                <a:latin typeface="Times New Roman"/>
                <a:cs typeface="Times New Roman"/>
              </a:rPr>
              <a:t>,</a:t>
            </a:r>
            <a:r>
              <a:rPr lang="en-US" dirty="0" smtClean="0">
                <a:latin typeface="Times New Roman"/>
                <a:cs typeface="Times New Roman"/>
              </a:rPr>
              <a:t> the complex twice daily oscillations in sea level that are experienced to varying degrees around the world</a:t>
            </a:r>
          </a:p>
          <a:p>
            <a:pPr>
              <a:lnSpc>
                <a:spcPct val="90000"/>
              </a:lnSpc>
            </a:pPr>
            <a:r>
              <a:rPr lang="en-US" dirty="0" smtClean="0">
                <a:latin typeface="Times New Roman"/>
                <a:cs typeface="Times New Roman"/>
              </a:rPr>
              <a:t>Tides also are influenced by the size, depth, and topography of ocean basins, by latitude, and by shoreline configuration.  Tides are produced by the gravitational pull exerted on Earth </a:t>
            </a:r>
            <a:r>
              <a:rPr lang="en-US" b="1" i="1" dirty="0" smtClean="0">
                <a:effectLst>
                  <a:outerShdw blurRad="38100" dist="38100" dir="2700000" algn="tl">
                    <a:srgbClr val="DDDDDD"/>
                  </a:outerShdw>
                </a:effectLst>
                <a:latin typeface="Times New Roman"/>
                <a:cs typeface="Times New Roman"/>
              </a:rPr>
              <a:t>by both the Sun and the Moon</a:t>
            </a:r>
            <a:r>
              <a:rPr lang="en-US" dirty="0" smtClean="0">
                <a:latin typeface="Times New Roman"/>
                <a:cs typeface="Times New Roman"/>
              </a:rPr>
              <a:t>.</a:t>
            </a:r>
          </a:p>
          <a:p>
            <a:pPr>
              <a:lnSpc>
                <a:spcPct val="90000"/>
              </a:lnSpc>
            </a:pPr>
            <a:r>
              <a:rPr lang="en-US" dirty="0" smtClean="0">
                <a:latin typeface="Times New Roman"/>
                <a:cs typeface="Times New Roman"/>
              </a:rPr>
              <a:t>Although the Sun’s influence is only about half that of the Moon (46%) it is still a significant force, even though the Sun is a greater distance from Earth  </a:t>
            </a:r>
          </a:p>
        </p:txBody>
      </p:sp>
      <p:sp>
        <p:nvSpPr>
          <p:cNvPr id="34819" name="Rectangle 2"/>
          <p:cNvSpPr>
            <a:spLocks noGrp="1" noChangeArrowheads="1"/>
          </p:cNvSpPr>
          <p:nvPr>
            <p:ph type="title"/>
          </p:nvPr>
        </p:nvSpPr>
        <p:spPr>
          <a:xfrm>
            <a:off x="457200" y="0"/>
            <a:ext cx="8229600" cy="826029"/>
          </a:xfrm>
        </p:spPr>
        <p:txBody>
          <a:bodyPr>
            <a:noAutofit/>
          </a:bodyPr>
          <a:lstStyle/>
          <a:p>
            <a:pPr eaLnBrk="1" hangingPunct="1"/>
            <a:r>
              <a:rPr lang="en-US" sz="3600" dirty="0" smtClean="0">
                <a:solidFill>
                  <a:srgbClr val="16165D"/>
                </a:solidFill>
                <a:ea typeface="Times New Roman" charset="0"/>
                <a:cs typeface="Times New Roman" charset="0"/>
              </a:rPr>
              <a:t/>
            </a:r>
            <a:br>
              <a:rPr lang="en-US" sz="3600" dirty="0" smtClean="0">
                <a:solidFill>
                  <a:srgbClr val="16165D"/>
                </a:solidFill>
                <a:ea typeface="Times New Roman" charset="0"/>
                <a:cs typeface="Times New Roman" charset="0"/>
              </a:rPr>
            </a:br>
            <a:r>
              <a:rPr lang="en-US" sz="3600" dirty="0" smtClean="0">
                <a:solidFill>
                  <a:srgbClr val="16165D"/>
                </a:solidFill>
                <a:ea typeface="Times New Roman" charset="0"/>
                <a:cs typeface="Times New Roman" charset="0"/>
              </a:rPr>
              <a:t>Interacting forces that generate the patterns of Tides </a:t>
            </a:r>
            <a:r>
              <a:rPr lang="en-US" sz="3600" dirty="0">
                <a:solidFill>
                  <a:srgbClr val="16165D"/>
                </a:solidFill>
                <a:ea typeface="Times New Roman" charset="0"/>
                <a:cs typeface="Times New Roman"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a:xfrm>
            <a:off x="3886200" y="0"/>
            <a:ext cx="5111750" cy="6858000"/>
          </a:xfrm>
        </p:spPr>
        <p:txBody>
          <a:bodyPr>
            <a:noAutofit/>
          </a:bodyPr>
          <a:lstStyle/>
          <a:p>
            <a:pPr>
              <a:buNone/>
            </a:pPr>
            <a:r>
              <a:rPr lang="en-US" sz="2400" b="1" u="sng" dirty="0" smtClean="0"/>
              <a:t>The Causes of Tides</a:t>
            </a:r>
            <a:r>
              <a:rPr lang="en-US" sz="2400" dirty="0" smtClean="0"/>
              <a:t>. </a:t>
            </a:r>
          </a:p>
          <a:p>
            <a:r>
              <a:rPr lang="en-US" sz="2400" dirty="0" smtClean="0"/>
              <a:t>Gravitational relations of Sun, Moon, and Earth combine to produce the tides.  Gravity and inertia are essential elements in understanding tides.  Gravity is the force of attraction between two bodies.  Inertia is the tendency of objects to stay still if motionless or to keep moving in the same direction if in motion.  In the case of (a) for example, the corresponding tidal bulge on the Earth’s opposite side is primarily the result of far-side waters remaining in position (being left behind) because its inertia exceeds the gravitational pull of the Moon and Sun.</a:t>
            </a:r>
            <a:endParaRPr lang="en-US" sz="2400" dirty="0"/>
          </a:p>
        </p:txBody>
      </p:sp>
      <p:sp>
        <p:nvSpPr>
          <p:cNvPr id="6" name="Text Placeholder 5"/>
          <p:cNvSpPr>
            <a:spLocks noGrp="1"/>
          </p:cNvSpPr>
          <p:nvPr>
            <p:ph type="body" sz="half" idx="2"/>
          </p:nvPr>
        </p:nvSpPr>
        <p:spPr/>
        <p:txBody>
          <a:bodyPr/>
          <a:lstStyle/>
          <a:p>
            <a:endParaRPr lang="en-US" dirty="0"/>
          </a:p>
        </p:txBody>
      </p:sp>
      <p:graphicFrame>
        <p:nvGraphicFramePr>
          <p:cNvPr id="121858" name="Object 2"/>
          <p:cNvGraphicFramePr>
            <a:graphicFrameLocks noChangeAspect="1"/>
          </p:cNvGraphicFramePr>
          <p:nvPr/>
        </p:nvGraphicFramePr>
        <p:xfrm>
          <a:off x="0" y="0"/>
          <a:ext cx="3886200" cy="7315200"/>
        </p:xfrm>
        <a:graphic>
          <a:graphicData uri="http://schemas.openxmlformats.org/presentationml/2006/ole">
            <mc:AlternateContent xmlns:mc="http://schemas.openxmlformats.org/markup-compatibility/2006">
              <mc:Choice xmlns:v="urn:schemas-microsoft-com:vml" Requires="v">
                <p:oleObj spid="_x0000_s121872" name="Bitmap Image" r:id="rId3" imgW="2886478" imgH="5428571" progId="Paint.Picture">
                  <p:embed/>
                </p:oleObj>
              </mc:Choice>
              <mc:Fallback>
                <p:oleObj name="Bitmap Image" r:id="rId3" imgW="2886478" imgH="5428571" progId="Paint.Picture">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86200" cy="7315200"/>
                      </a:xfrm>
                      <a:prstGeom prst="rect">
                        <a:avLst/>
                      </a:prstGeom>
                      <a:noFill/>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6165850"/>
            <a:ext cx="9144000" cy="515938"/>
          </a:xfrm>
        </p:spPr>
        <p:txBody>
          <a:bodyPr>
            <a:normAutofit fontScale="90000"/>
          </a:bodyPr>
          <a:lstStyle/>
          <a:p>
            <a:pPr eaLnBrk="1" hangingPunct="1"/>
            <a:r>
              <a:rPr lang="en-US" sz="2800" dirty="0"/>
              <a:t>Tides are caused by the gravitational pull of the Moon</a:t>
            </a:r>
          </a:p>
        </p:txBody>
      </p:sp>
      <p:sp>
        <p:nvSpPr>
          <p:cNvPr id="39939" name="Rectangle 4"/>
          <p:cNvSpPr>
            <a:spLocks noChangeArrowheads="1"/>
          </p:cNvSpPr>
          <p:nvPr/>
        </p:nvSpPr>
        <p:spPr bwMode="auto">
          <a:xfrm>
            <a:off x="263525" y="0"/>
            <a:ext cx="8440738" cy="846138"/>
          </a:xfrm>
          <a:prstGeom prst="rect">
            <a:avLst/>
          </a:prstGeom>
          <a:noFill/>
          <a:ln w="9525">
            <a:noFill/>
            <a:miter lim="800000"/>
            <a:headEnd/>
            <a:tailEnd/>
          </a:ln>
        </p:spPr>
        <p:txBody>
          <a:bodyPr anchor="ctr">
            <a:prstTxWarp prst="textNoShape">
              <a:avLst/>
            </a:prstTxWarp>
          </a:bodyPr>
          <a:lstStyle/>
          <a:p>
            <a:pPr>
              <a:spcBef>
                <a:spcPct val="0"/>
              </a:spcBef>
            </a:pPr>
            <a:r>
              <a:rPr lang="en-US" sz="4000" b="1">
                <a:solidFill>
                  <a:schemeClr val="tx2"/>
                </a:solidFill>
              </a:rPr>
              <a:t>Tides</a:t>
            </a:r>
          </a:p>
        </p:txBody>
      </p:sp>
      <p:pic>
        <p:nvPicPr>
          <p:cNvPr id="39940" name="Picture 5" descr="75"/>
          <p:cNvPicPr>
            <a:picLocks noChangeAspect="1" noChangeArrowheads="1"/>
          </p:cNvPicPr>
          <p:nvPr/>
        </p:nvPicPr>
        <p:blipFill>
          <a:blip r:embed="rId2"/>
          <a:srcRect/>
          <a:stretch>
            <a:fillRect/>
          </a:stretch>
        </p:blipFill>
        <p:spPr bwMode="auto">
          <a:xfrm>
            <a:off x="1811338" y="803275"/>
            <a:ext cx="5214937" cy="52149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63525" y="0"/>
            <a:ext cx="8440738" cy="800733"/>
          </a:xfrm>
        </p:spPr>
        <p:txBody>
          <a:bodyPr>
            <a:normAutofit/>
          </a:bodyPr>
          <a:lstStyle/>
          <a:p>
            <a:pPr eaLnBrk="1" hangingPunct="1"/>
            <a:r>
              <a:rPr lang="en-US" sz="4000" dirty="0"/>
              <a:t>Tides</a:t>
            </a:r>
          </a:p>
        </p:txBody>
      </p:sp>
      <p:sp>
        <p:nvSpPr>
          <p:cNvPr id="38915" name="Rectangle 3"/>
          <p:cNvSpPr>
            <a:spLocks noGrp="1" noChangeArrowheads="1"/>
          </p:cNvSpPr>
          <p:nvPr>
            <p:ph idx="1"/>
          </p:nvPr>
        </p:nvSpPr>
        <p:spPr>
          <a:xfrm>
            <a:off x="881063" y="1074738"/>
            <a:ext cx="7313612" cy="5445125"/>
          </a:xfrm>
        </p:spPr>
        <p:txBody>
          <a:bodyPr>
            <a:normAutofit fontScale="92500" lnSpcReduction="10000"/>
          </a:bodyPr>
          <a:lstStyle/>
          <a:p>
            <a:pPr eaLnBrk="1" hangingPunct="1"/>
            <a:r>
              <a:rPr lang="en-US" sz="3600" dirty="0">
                <a:latin typeface="Times New Roman"/>
                <a:cs typeface="Times New Roman"/>
              </a:rPr>
              <a:t>Daily elevation changes of ocean surface</a:t>
            </a:r>
          </a:p>
          <a:p>
            <a:pPr lvl="2" eaLnBrk="1" hangingPunct="1"/>
            <a:r>
              <a:rPr lang="en-US" sz="3600" dirty="0">
                <a:latin typeface="Times New Roman"/>
                <a:cs typeface="Times New Roman"/>
              </a:rPr>
              <a:t>Tidal bulges are caused primarily by the gravitational pull of the Moon, and the equal and opposite force of inertia</a:t>
            </a:r>
          </a:p>
          <a:p>
            <a:pPr lvl="3" eaLnBrk="1" hangingPunct="1"/>
            <a:r>
              <a:rPr lang="en-US" sz="3200" dirty="0">
                <a:latin typeface="Times New Roman"/>
                <a:cs typeface="Times New Roman"/>
              </a:rPr>
              <a:t>Pull is slightly greater on the near side of Earth than the far side</a:t>
            </a:r>
          </a:p>
          <a:p>
            <a:pPr lvl="3" eaLnBrk="1" hangingPunct="1"/>
            <a:r>
              <a:rPr lang="en-US" sz="3200" dirty="0">
                <a:latin typeface="Times New Roman"/>
                <a:cs typeface="Times New Roman"/>
              </a:rPr>
              <a:t>Earth rotates through tidal bulges</a:t>
            </a:r>
          </a:p>
          <a:p>
            <a:pPr lvl="3" eaLnBrk="1" hangingPunct="1"/>
            <a:r>
              <a:rPr lang="en-US" sz="3200" dirty="0">
                <a:latin typeface="Times New Roman"/>
                <a:cs typeface="Times New Roman"/>
              </a:rPr>
              <a:t>Tides shift about 50 minutes later each day</a:t>
            </a:r>
          </a:p>
          <a:p>
            <a:pPr lvl="3" eaLnBrk="1" hangingPunct="1"/>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title"/>
          </p:nvPr>
        </p:nvSpPr>
        <p:spPr>
          <a:xfrm>
            <a:off x="314325" y="0"/>
            <a:ext cx="8440738" cy="812800"/>
          </a:xfrm>
          <a:noFill/>
        </p:spPr>
        <p:txBody>
          <a:bodyPr>
            <a:normAutofit/>
          </a:bodyPr>
          <a:lstStyle/>
          <a:p>
            <a:pPr eaLnBrk="1" hangingPunct="1"/>
            <a:r>
              <a:rPr lang="en-US" sz="4000" dirty="0"/>
              <a:t>Tides</a:t>
            </a:r>
          </a:p>
        </p:txBody>
      </p:sp>
      <p:sp>
        <p:nvSpPr>
          <p:cNvPr id="40963" name="Rectangle 3"/>
          <p:cNvSpPr>
            <a:spLocks noGrp="1" noChangeArrowheads="1"/>
          </p:cNvSpPr>
          <p:nvPr>
            <p:ph idx="1"/>
          </p:nvPr>
        </p:nvSpPr>
        <p:spPr>
          <a:xfrm>
            <a:off x="685800" y="758825"/>
            <a:ext cx="7772400" cy="5591814"/>
          </a:xfrm>
        </p:spPr>
        <p:txBody>
          <a:bodyPr>
            <a:normAutofit/>
          </a:bodyPr>
          <a:lstStyle/>
          <a:p>
            <a:pPr eaLnBrk="1" hangingPunct="1">
              <a:lnSpc>
                <a:spcPct val="90000"/>
              </a:lnSpc>
            </a:pPr>
            <a:r>
              <a:rPr lang="en-US" sz="2800" dirty="0">
                <a:latin typeface="Times New Roman"/>
                <a:cs typeface="Times New Roman"/>
              </a:rPr>
              <a:t>Spring and neap tides</a:t>
            </a:r>
          </a:p>
          <a:p>
            <a:pPr lvl="2" eaLnBrk="1" hangingPunct="1">
              <a:lnSpc>
                <a:spcPct val="90000"/>
              </a:lnSpc>
            </a:pPr>
            <a:r>
              <a:rPr lang="en-US" sz="3200" dirty="0">
                <a:latin typeface="Times New Roman"/>
                <a:cs typeface="Times New Roman"/>
              </a:rPr>
              <a:t>Spring</a:t>
            </a:r>
            <a:r>
              <a:rPr lang="en-US" sz="2400" dirty="0">
                <a:latin typeface="Times New Roman"/>
                <a:cs typeface="Times New Roman"/>
              </a:rPr>
              <a:t> - occur near time of new and full moons</a:t>
            </a:r>
          </a:p>
          <a:p>
            <a:pPr lvl="3" eaLnBrk="1" hangingPunct="1">
              <a:lnSpc>
                <a:spcPct val="90000"/>
              </a:lnSpc>
            </a:pPr>
            <a:r>
              <a:rPr lang="en-US" sz="2800" dirty="0">
                <a:latin typeface="Times New Roman"/>
                <a:cs typeface="Times New Roman"/>
              </a:rPr>
              <a:t>Gravitational forces of the Moon and Sun are added together for especially high, low tides</a:t>
            </a:r>
          </a:p>
          <a:p>
            <a:pPr lvl="3" eaLnBrk="1" hangingPunct="1">
              <a:lnSpc>
                <a:spcPct val="90000"/>
              </a:lnSpc>
            </a:pPr>
            <a:r>
              <a:rPr lang="en-US" sz="2800" dirty="0">
                <a:latin typeface="Times New Roman"/>
                <a:cs typeface="Times New Roman"/>
              </a:rPr>
              <a:t>Largest daily tidal range</a:t>
            </a:r>
          </a:p>
          <a:p>
            <a:pPr lvl="2" eaLnBrk="1" hangingPunct="1">
              <a:lnSpc>
                <a:spcPct val="90000"/>
              </a:lnSpc>
            </a:pPr>
            <a:r>
              <a:rPr lang="en-US" sz="3200" dirty="0">
                <a:latin typeface="Times New Roman"/>
                <a:cs typeface="Times New Roman"/>
              </a:rPr>
              <a:t>Neap -</a:t>
            </a:r>
            <a:r>
              <a:rPr lang="en-US" sz="2400" dirty="0">
                <a:latin typeface="Times New Roman"/>
                <a:cs typeface="Times New Roman"/>
              </a:rPr>
              <a:t> during first and third quarters of moon</a:t>
            </a:r>
          </a:p>
          <a:p>
            <a:pPr lvl="3" eaLnBrk="1" hangingPunct="1">
              <a:lnSpc>
                <a:spcPct val="90000"/>
              </a:lnSpc>
            </a:pPr>
            <a:r>
              <a:rPr lang="en-US" sz="2800" dirty="0">
                <a:latin typeface="Times New Roman"/>
                <a:cs typeface="Times New Roman"/>
              </a:rPr>
              <a:t>Gravitational forces of Moon, Sun are offset</a:t>
            </a:r>
            <a:endParaRPr lang="en-US" sz="2000" dirty="0">
              <a:latin typeface="Times New Roman"/>
              <a:cs typeface="Times New Roman"/>
            </a:endParaRPr>
          </a:p>
          <a:p>
            <a:pPr lvl="3" eaLnBrk="1" hangingPunct="1">
              <a:lnSpc>
                <a:spcPct val="90000"/>
              </a:lnSpc>
            </a:pPr>
            <a:r>
              <a:rPr lang="en-US" sz="2800" dirty="0">
                <a:latin typeface="Times New Roman"/>
                <a:cs typeface="Times New Roman"/>
              </a:rPr>
              <a:t>Least daily tidal range</a:t>
            </a:r>
            <a:endParaRPr lang="en-US" sz="2800" dirty="0" smtClean="0">
              <a:latin typeface="Times New Roman"/>
              <a:cs typeface="Times New Roman"/>
            </a:endParaRPr>
          </a:p>
          <a:p>
            <a:pPr lvl="2" eaLnBrk="1" hangingPunct="1">
              <a:lnSpc>
                <a:spcPct val="90000"/>
              </a:lnSpc>
            </a:pPr>
            <a:r>
              <a:rPr lang="en-US" sz="3200" dirty="0" smtClean="0">
                <a:latin typeface="Times New Roman"/>
                <a:cs typeface="Times New Roman"/>
              </a:rPr>
              <a:t>Ocean basin shape (size, depth and topography)  </a:t>
            </a:r>
            <a:r>
              <a:rPr lang="en-US" sz="3200" dirty="0">
                <a:latin typeface="Times New Roman"/>
                <a:cs typeface="Times New Roman"/>
              </a:rPr>
              <a:t>can influence tidal range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EG6_CO_13-L"/>
          <p:cNvPicPr>
            <a:picLocks noChangeAspect="1" noChangeArrowheads="1"/>
          </p:cNvPicPr>
          <p:nvPr/>
        </p:nvPicPr>
        <p:blipFill>
          <a:blip r:embed="rId3"/>
          <a:srcRect/>
          <a:stretch>
            <a:fillRect/>
          </a:stretch>
        </p:blipFill>
        <p:spPr bwMode="auto">
          <a:xfrm>
            <a:off x="419100" y="0"/>
            <a:ext cx="8305800" cy="6864350"/>
          </a:xfrm>
          <a:prstGeom prst="rect">
            <a:avLst/>
          </a:prstGeom>
          <a:noFill/>
          <a:ln w="9525">
            <a:noFill/>
            <a:miter lim="800000"/>
            <a:headEnd/>
            <a:tailEnd/>
          </a:ln>
        </p:spPr>
      </p:pic>
      <p:sp>
        <p:nvSpPr>
          <p:cNvPr id="3" name="TextBox 2"/>
          <p:cNvSpPr txBox="1"/>
          <p:nvPr/>
        </p:nvSpPr>
        <p:spPr>
          <a:xfrm>
            <a:off x="1168400" y="791345"/>
            <a:ext cx="5694588" cy="584776"/>
          </a:xfrm>
          <a:prstGeom prst="rect">
            <a:avLst/>
          </a:prstGeom>
          <a:noFill/>
        </p:spPr>
        <p:txBody>
          <a:bodyPr wrap="none" rtlCol="0">
            <a:spAutoFit/>
          </a:bodyPr>
          <a:lstStyle/>
          <a:p>
            <a:r>
              <a:rPr lang="en-US" sz="3200" dirty="0" smtClean="0"/>
              <a:t>Coastal Landforms and Processes</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8" descr="EG6_Figure_13_05ab-L"/>
          <p:cNvPicPr>
            <a:picLocks noChangeAspect="1" noChangeArrowheads="1"/>
          </p:cNvPicPr>
          <p:nvPr/>
        </p:nvPicPr>
        <p:blipFill>
          <a:blip r:embed="rId3"/>
          <a:srcRect/>
          <a:stretch>
            <a:fillRect/>
          </a:stretch>
        </p:blipFill>
        <p:spPr bwMode="auto">
          <a:xfrm>
            <a:off x="0" y="1600200"/>
            <a:ext cx="4562475" cy="4899025"/>
          </a:xfrm>
          <a:prstGeom prst="rect">
            <a:avLst/>
          </a:prstGeom>
          <a:noFill/>
          <a:ln w="9525">
            <a:noFill/>
            <a:miter lim="800000"/>
            <a:headEnd/>
            <a:tailEnd/>
          </a:ln>
        </p:spPr>
      </p:pic>
      <p:pic>
        <p:nvPicPr>
          <p:cNvPr id="36867" name="Picture 9" descr="EG6_Figure_13_05cd-L"/>
          <p:cNvPicPr>
            <a:picLocks noChangeAspect="1" noChangeArrowheads="1"/>
          </p:cNvPicPr>
          <p:nvPr/>
        </p:nvPicPr>
        <p:blipFill>
          <a:blip r:embed="rId4"/>
          <a:srcRect/>
          <a:stretch>
            <a:fillRect/>
          </a:stretch>
        </p:blipFill>
        <p:spPr bwMode="auto">
          <a:xfrm>
            <a:off x="4572000" y="1600200"/>
            <a:ext cx="4392613" cy="4870450"/>
          </a:xfrm>
          <a:prstGeom prst="rect">
            <a:avLst/>
          </a:prstGeom>
          <a:noFill/>
          <a:ln w="9525">
            <a:noFill/>
            <a:miter lim="800000"/>
            <a:headEnd/>
            <a:tailEnd/>
          </a:ln>
        </p:spPr>
      </p:pic>
      <p:sp>
        <p:nvSpPr>
          <p:cNvPr id="36868" name="Rectangle 2"/>
          <p:cNvSpPr>
            <a:spLocks noGrp="1" noChangeArrowheads="1"/>
          </p:cNvSpPr>
          <p:nvPr>
            <p:ph type="title"/>
          </p:nvPr>
        </p:nvSpPr>
        <p:spPr/>
        <p:txBody>
          <a:bodyPr/>
          <a:lstStyle/>
          <a:p>
            <a:pPr eaLnBrk="1" hangingPunct="1"/>
            <a:r>
              <a:rPr lang="en-US">
                <a:solidFill>
                  <a:srgbClr val="16165D"/>
                </a:solidFill>
              </a:rPr>
              <a:t>Tides</a:t>
            </a:r>
          </a:p>
        </p:txBody>
      </p:sp>
      <p:sp>
        <p:nvSpPr>
          <p:cNvPr id="36869" name="Text Box 8"/>
          <p:cNvSpPr txBox="1">
            <a:spLocks noChangeArrowheads="1"/>
          </p:cNvSpPr>
          <p:nvPr/>
        </p:nvSpPr>
        <p:spPr bwMode="auto">
          <a:xfrm>
            <a:off x="7970838" y="6248400"/>
            <a:ext cx="1171575" cy="336550"/>
          </a:xfrm>
          <a:prstGeom prst="rect">
            <a:avLst/>
          </a:prstGeom>
          <a:noFill/>
          <a:ln w="9525">
            <a:noFill/>
            <a:miter lim="800000"/>
            <a:headEnd/>
            <a:tailEnd/>
          </a:ln>
        </p:spPr>
        <p:txBody>
          <a:bodyPr wrap="none">
            <a:prstTxWarp prst="textNoShape">
              <a:avLst/>
            </a:prstTxWarp>
            <a:spAutoFit/>
          </a:bodyPr>
          <a:lstStyle/>
          <a:p>
            <a:r>
              <a:rPr lang="en-US"/>
              <a:t>Figure  13.5</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latin typeface="Times New Roman"/>
                <a:cs typeface="Times New Roman"/>
              </a:rPr>
              <a:t>Do tides really move in and out along the shoreline</a:t>
            </a:r>
            <a:r>
              <a:rPr lang="en-US" sz="3600" dirty="0" smtClean="0"/>
              <a:t>?</a:t>
            </a:r>
            <a:endParaRPr lang="en-US" sz="3600" dirty="0"/>
          </a:p>
        </p:txBody>
      </p:sp>
      <p:sp>
        <p:nvSpPr>
          <p:cNvPr id="3" name="Content Placeholder 2"/>
          <p:cNvSpPr>
            <a:spLocks noGrp="1"/>
          </p:cNvSpPr>
          <p:nvPr>
            <p:ph idx="1"/>
          </p:nvPr>
        </p:nvSpPr>
        <p:spPr>
          <a:xfrm>
            <a:off x="457200" y="1600200"/>
            <a:ext cx="8229600" cy="5257800"/>
          </a:xfrm>
        </p:spPr>
        <p:txBody>
          <a:bodyPr>
            <a:normAutofit lnSpcReduction="10000"/>
          </a:bodyPr>
          <a:lstStyle/>
          <a:p>
            <a:r>
              <a:rPr lang="en-US" dirty="0" smtClean="0">
                <a:latin typeface="Times New Roman"/>
                <a:cs typeface="Times New Roman"/>
              </a:rPr>
              <a:t>Tides appear to move in and out along the shoreline, but they do not actually do so.  Instead, the Earth’s surface rotates into and out of the relatively “fixed” tidal bulges as Earth changes its position in relation to the Moon and Sun.  Hence, every day, most coastal locations experience two high (rising) tides, known as </a:t>
            </a:r>
            <a:r>
              <a:rPr lang="en-US" b="1" i="1" dirty="0" smtClean="0">
                <a:effectLst>
                  <a:outerShdw blurRad="38100" dist="38100" dir="2700000" algn="tl">
                    <a:srgbClr val="DDDDDD"/>
                  </a:outerShdw>
                </a:effectLst>
                <a:latin typeface="Times New Roman"/>
                <a:cs typeface="Times New Roman"/>
              </a:rPr>
              <a:t>flood tides</a:t>
            </a:r>
            <a:r>
              <a:rPr lang="en-US" dirty="0" smtClean="0">
                <a:latin typeface="Times New Roman"/>
                <a:cs typeface="Times New Roman"/>
              </a:rPr>
              <a:t>, and two low (falling) tides, known as </a:t>
            </a:r>
            <a:r>
              <a:rPr lang="en-US" b="1" i="1" dirty="0" smtClean="0">
                <a:effectLst>
                  <a:outerShdw blurRad="38100" dist="38100" dir="2700000" algn="tl">
                    <a:srgbClr val="DDDDDD"/>
                  </a:outerShdw>
                </a:effectLst>
                <a:latin typeface="Times New Roman"/>
                <a:cs typeface="Times New Roman"/>
              </a:rPr>
              <a:t>ebb tides</a:t>
            </a:r>
            <a:r>
              <a:rPr lang="en-US" dirty="0" smtClean="0">
                <a:latin typeface="Times New Roman"/>
                <a:cs typeface="Times New Roman"/>
              </a:rPr>
              <a:t>.  The difference between consecutive high and low tides is considered the </a:t>
            </a:r>
            <a:r>
              <a:rPr lang="en-US" b="1" i="1" dirty="0" smtClean="0">
                <a:effectLst>
                  <a:outerShdw blurRad="38100" dist="38100" dir="2700000" algn="tl">
                    <a:srgbClr val="DDDDDD"/>
                  </a:outerShdw>
                </a:effectLst>
                <a:latin typeface="Times New Roman"/>
                <a:cs typeface="Times New Roman"/>
              </a:rPr>
              <a:t>tidal range</a:t>
            </a:r>
            <a:r>
              <a:rPr lang="en-US" dirty="0" smtClean="0">
                <a:latin typeface="Times New Roman"/>
                <a:cs typeface="Times New Roman"/>
              </a:rPr>
              <a:t>. </a:t>
            </a:r>
          </a:p>
          <a:p>
            <a:endParaRPr lang="en-US" dirty="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title"/>
          </p:nvPr>
        </p:nvSpPr>
        <p:spPr>
          <a:xfrm>
            <a:off x="263525" y="0"/>
            <a:ext cx="8440738" cy="830263"/>
          </a:xfrm>
          <a:noFill/>
        </p:spPr>
        <p:txBody>
          <a:bodyPr/>
          <a:lstStyle/>
          <a:p>
            <a:pPr eaLnBrk="1" hangingPunct="1"/>
            <a:r>
              <a:rPr lang="en-US"/>
              <a:t>Tides</a:t>
            </a:r>
          </a:p>
        </p:txBody>
      </p:sp>
      <p:sp>
        <p:nvSpPr>
          <p:cNvPr id="43011" name="Text Box 7"/>
          <p:cNvSpPr txBox="1">
            <a:spLocks noChangeArrowheads="1"/>
          </p:cNvSpPr>
          <p:nvPr/>
        </p:nvSpPr>
        <p:spPr bwMode="auto">
          <a:xfrm>
            <a:off x="0" y="5595938"/>
            <a:ext cx="91440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chemeClr val="tx2"/>
                </a:solidFill>
              </a:rPr>
              <a:t>High and low tide in the narrow Minus Basin, Bay of Fundy, Nova Scotia.</a:t>
            </a:r>
          </a:p>
        </p:txBody>
      </p:sp>
      <p:pic>
        <p:nvPicPr>
          <p:cNvPr id="43012" name="Picture 11" descr="fig19-10"/>
          <p:cNvPicPr>
            <a:picLocks noChangeAspect="1" noChangeArrowheads="1"/>
          </p:cNvPicPr>
          <p:nvPr/>
        </p:nvPicPr>
        <p:blipFill>
          <a:blip r:embed="rId2"/>
          <a:srcRect/>
          <a:stretch>
            <a:fillRect/>
          </a:stretch>
        </p:blipFill>
        <p:spPr bwMode="auto">
          <a:xfrm>
            <a:off x="0" y="982663"/>
            <a:ext cx="9164638" cy="5842000"/>
          </a:xfrm>
          <a:prstGeom prst="rect">
            <a:avLst/>
          </a:prstGeom>
          <a:noFill/>
          <a:ln w="9525">
            <a:noFill/>
            <a:miter lim="800000"/>
            <a:headEnd/>
            <a:tailEnd/>
          </a:ln>
        </p:spPr>
      </p:pic>
      <p:sp>
        <p:nvSpPr>
          <p:cNvPr id="43013" name="TextBox 6"/>
          <p:cNvSpPr txBox="1">
            <a:spLocks noChangeArrowheads="1"/>
          </p:cNvSpPr>
          <p:nvPr/>
        </p:nvSpPr>
        <p:spPr bwMode="auto">
          <a:xfrm>
            <a:off x="3944938" y="4452938"/>
            <a:ext cx="4486275" cy="769937"/>
          </a:xfrm>
          <a:prstGeom prst="rect">
            <a:avLst/>
          </a:prstGeom>
          <a:noFill/>
          <a:ln w="9525">
            <a:noFill/>
            <a:miter lim="800000"/>
            <a:headEnd/>
            <a:tailEnd/>
          </a:ln>
        </p:spPr>
        <p:txBody>
          <a:bodyPr wrap="none">
            <a:prstTxWarp prst="textNoShape">
              <a:avLst/>
            </a:prstTxWarp>
            <a:spAutoFit/>
          </a:bodyPr>
          <a:lstStyle/>
          <a:p>
            <a:r>
              <a:rPr lang="en-US" sz="2000" b="1"/>
              <a:t>High tide and low tide on Nova Scotia’s </a:t>
            </a:r>
          </a:p>
          <a:p>
            <a:r>
              <a:rPr lang="en-US" sz="2000" b="1"/>
              <a:t>Minas Basin in the Bay of Fundy</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p:cNvPicPr>
            <a:picLocks noChangeAspect="1"/>
          </p:cNvPicPr>
          <p:nvPr/>
        </p:nvPicPr>
        <p:blipFill>
          <a:blip r:embed="rId2"/>
          <a:srcRect/>
          <a:stretch>
            <a:fillRect/>
          </a:stretch>
        </p:blipFill>
        <p:spPr bwMode="auto">
          <a:xfrm>
            <a:off x="0" y="17463"/>
            <a:ext cx="9144000" cy="6858000"/>
          </a:xfrm>
          <a:prstGeom prst="rect">
            <a:avLst/>
          </a:prstGeom>
          <a:noFill/>
          <a:ln w="9525">
            <a:noFill/>
            <a:miter lim="800000"/>
            <a:headEnd/>
            <a:tailEnd/>
          </a:ln>
        </p:spPr>
      </p:pic>
      <p:sp>
        <p:nvSpPr>
          <p:cNvPr id="44035" name="TextBox 6"/>
          <p:cNvSpPr txBox="1">
            <a:spLocks noChangeArrowheads="1"/>
          </p:cNvSpPr>
          <p:nvPr/>
        </p:nvSpPr>
        <p:spPr bwMode="auto">
          <a:xfrm>
            <a:off x="619125" y="254000"/>
            <a:ext cx="5381625" cy="523875"/>
          </a:xfrm>
          <a:prstGeom prst="rect">
            <a:avLst/>
          </a:prstGeom>
          <a:noFill/>
          <a:ln w="9525">
            <a:noFill/>
            <a:miter lim="800000"/>
            <a:headEnd/>
            <a:tailEnd/>
          </a:ln>
        </p:spPr>
        <p:txBody>
          <a:bodyPr wrap="none">
            <a:prstTxWarp prst="textNoShape">
              <a:avLst/>
            </a:prstTxWarp>
            <a:spAutoFit/>
          </a:bodyPr>
          <a:lstStyle/>
          <a:p>
            <a:r>
              <a:rPr lang="en-US" sz="2800" b="1"/>
              <a:t>Bay of Fundy at high and low tide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1229"/>
          </a:xfrm>
        </p:spPr>
        <p:txBody>
          <a:bodyPr>
            <a:normAutofit fontScale="90000"/>
          </a:bodyPr>
          <a:lstStyle/>
          <a:p>
            <a:r>
              <a:rPr lang="en-US" sz="2667" dirty="0" smtClean="0"/>
              <a:t> </a:t>
            </a:r>
            <a:r>
              <a:rPr lang="en-US" sz="3600" dirty="0" smtClean="0"/>
              <a:t>Tidal Power being used to generate electricity. </a:t>
            </a:r>
            <a:endParaRPr lang="en-US" sz="3600" dirty="0"/>
          </a:p>
        </p:txBody>
      </p:sp>
      <p:sp>
        <p:nvSpPr>
          <p:cNvPr id="3" name="Content Placeholder 2"/>
          <p:cNvSpPr>
            <a:spLocks noGrp="1"/>
          </p:cNvSpPr>
          <p:nvPr>
            <p:ph idx="1"/>
          </p:nvPr>
        </p:nvSpPr>
        <p:spPr>
          <a:xfrm>
            <a:off x="457200" y="1100667"/>
            <a:ext cx="8229600" cy="5257800"/>
          </a:xfrm>
        </p:spPr>
        <p:txBody>
          <a:bodyPr>
            <a:noAutofit/>
          </a:bodyPr>
          <a:lstStyle/>
          <a:p>
            <a:pPr>
              <a:lnSpc>
                <a:spcPct val="80000"/>
              </a:lnSpc>
            </a:pPr>
            <a:r>
              <a:rPr lang="en-US" sz="2800" dirty="0" smtClean="0">
                <a:latin typeface="Times New Roman"/>
                <a:cs typeface="Times New Roman"/>
              </a:rPr>
              <a:t>The fact that sea level changes daily with the tides suggests an opportunity that these could be harnessed to produce electricity.  </a:t>
            </a:r>
          </a:p>
          <a:p>
            <a:pPr>
              <a:lnSpc>
                <a:spcPct val="80000"/>
              </a:lnSpc>
            </a:pPr>
            <a:r>
              <a:rPr lang="en-US" sz="2800" dirty="0" smtClean="0">
                <a:latin typeface="Times New Roman"/>
                <a:cs typeface="Times New Roman"/>
              </a:rPr>
              <a:t>The bay or estuary under consideration must have a narrow entrance suitable for the construction of a dam with gates and locks, and it must experience a tidal range of flood and ebb tides large enough to turn turbines, at least a 5m range. </a:t>
            </a:r>
          </a:p>
          <a:p>
            <a:pPr>
              <a:lnSpc>
                <a:spcPct val="80000"/>
              </a:lnSpc>
            </a:pPr>
            <a:r>
              <a:rPr lang="en-US" sz="2800" dirty="0" smtClean="0">
                <a:latin typeface="Times New Roman"/>
                <a:cs typeface="Times New Roman"/>
              </a:rPr>
              <a:t>Tidal power generation is possible at about 30 locations in the world </a:t>
            </a:r>
          </a:p>
          <a:p>
            <a:pPr lvl="1">
              <a:lnSpc>
                <a:spcPct val="80000"/>
              </a:lnSpc>
            </a:pPr>
            <a:r>
              <a:rPr lang="en-US" sz="2400" dirty="0" smtClean="0">
                <a:latin typeface="Times New Roman"/>
                <a:cs typeface="Times New Roman"/>
              </a:rPr>
              <a:t>at present only two of them are actually producing electricity: an experimental 1 megawatt station </a:t>
            </a:r>
            <a:r>
              <a:rPr lang="en-US" sz="2400" b="1" dirty="0" smtClean="0">
                <a:effectLst>
                  <a:outerShdw blurRad="38100" dist="38100" dir="2700000" algn="tl">
                    <a:srgbClr val="DDDDDD"/>
                  </a:outerShdw>
                </a:effectLst>
                <a:latin typeface="Times New Roman"/>
                <a:cs typeface="Times New Roman"/>
              </a:rPr>
              <a:t>in Russia at </a:t>
            </a:r>
            <a:r>
              <a:rPr lang="en-US" sz="2400" b="1" dirty="0" err="1" smtClean="0">
                <a:effectLst>
                  <a:outerShdw blurRad="38100" dist="38100" dir="2700000" algn="tl">
                    <a:srgbClr val="DDDDDD"/>
                  </a:outerShdw>
                </a:effectLst>
                <a:latin typeface="Times New Roman"/>
                <a:cs typeface="Times New Roman"/>
              </a:rPr>
              <a:t>Kislaya-Guba</a:t>
            </a:r>
            <a:r>
              <a:rPr lang="en-US" sz="2400" b="1" dirty="0" smtClean="0">
                <a:effectLst>
                  <a:outerShdw blurRad="38100" dist="38100" dir="2700000" algn="tl">
                    <a:srgbClr val="DDDDDD"/>
                  </a:outerShdw>
                </a:effectLst>
                <a:latin typeface="Times New Roman"/>
                <a:cs typeface="Times New Roman"/>
              </a:rPr>
              <a:t> Bay</a:t>
            </a:r>
            <a:r>
              <a:rPr lang="en-US" sz="2400" dirty="0" smtClean="0">
                <a:latin typeface="Times New Roman"/>
                <a:cs typeface="Times New Roman"/>
              </a:rPr>
              <a:t>, on the White Sea, since 1969; </a:t>
            </a:r>
          </a:p>
          <a:p>
            <a:pPr lvl="1">
              <a:lnSpc>
                <a:spcPct val="80000"/>
              </a:lnSpc>
            </a:pPr>
            <a:r>
              <a:rPr lang="en-US" sz="2400" dirty="0" smtClean="0">
                <a:latin typeface="Times New Roman"/>
                <a:cs typeface="Times New Roman"/>
              </a:rPr>
              <a:t>and a facility in the </a:t>
            </a:r>
            <a:r>
              <a:rPr lang="en-US" sz="2400" b="1" dirty="0" smtClean="0">
                <a:effectLst>
                  <a:outerShdw blurRad="38100" dist="38100" dir="2700000" algn="tl">
                    <a:srgbClr val="DDDDDD"/>
                  </a:outerShdw>
                </a:effectLst>
                <a:latin typeface="Times New Roman"/>
                <a:cs typeface="Times New Roman"/>
              </a:rPr>
              <a:t>Rance River </a:t>
            </a:r>
            <a:r>
              <a:rPr lang="en-US" sz="2400" dirty="0" smtClean="0">
                <a:effectLst>
                  <a:outerShdw blurRad="38100" dist="38100" dir="2700000" algn="tl">
                    <a:srgbClr val="DDDDDD"/>
                  </a:outerShdw>
                </a:effectLst>
                <a:latin typeface="Times New Roman"/>
                <a:cs typeface="Times New Roman"/>
              </a:rPr>
              <a:t>estuary on the Brittany coast of France since 1967.</a:t>
            </a:r>
            <a:r>
              <a:rPr lang="en-US" sz="2400" dirty="0" smtClean="0">
                <a:latin typeface="Times New Roman"/>
                <a:cs typeface="Times New Roman"/>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588962"/>
          </a:xfrm>
        </p:spPr>
        <p:txBody>
          <a:bodyPr>
            <a:noAutofit/>
          </a:bodyPr>
          <a:lstStyle/>
          <a:p>
            <a:r>
              <a:rPr lang="en-US" sz="3600" dirty="0" smtClean="0"/>
              <a:t>Tidal Power being used to generate electricity. </a:t>
            </a:r>
            <a:endParaRPr lang="en-US" sz="3600" dirty="0"/>
          </a:p>
        </p:txBody>
      </p:sp>
      <p:sp>
        <p:nvSpPr>
          <p:cNvPr id="3" name="Content Placeholder 2"/>
          <p:cNvSpPr>
            <a:spLocks noGrp="1"/>
          </p:cNvSpPr>
          <p:nvPr>
            <p:ph idx="1"/>
          </p:nvPr>
        </p:nvSpPr>
        <p:spPr>
          <a:xfrm>
            <a:off x="457200" y="1303867"/>
            <a:ext cx="8229600" cy="4525963"/>
          </a:xfrm>
        </p:spPr>
        <p:txBody>
          <a:bodyPr>
            <a:normAutofit/>
          </a:bodyPr>
          <a:lstStyle/>
          <a:p>
            <a:pPr>
              <a:lnSpc>
                <a:spcPct val="80000"/>
              </a:lnSpc>
            </a:pPr>
            <a:r>
              <a:rPr lang="en-US" dirty="0" smtClean="0">
                <a:latin typeface="Times New Roman"/>
                <a:cs typeface="Times New Roman"/>
              </a:rPr>
              <a:t>According to studies completed by the Canadian government, the present cost of tidal power at ideal sites is economically competitive with that of fossil fuels, although certain environmental concerns must be addressed.  Among several favorable sites on the </a:t>
            </a:r>
            <a:r>
              <a:rPr lang="en-US" u="sng" dirty="0" smtClean="0">
                <a:latin typeface="Times New Roman"/>
                <a:cs typeface="Times New Roman"/>
              </a:rPr>
              <a:t>Bay of Fundy</a:t>
            </a:r>
            <a:r>
              <a:rPr lang="en-US" dirty="0" smtClean="0">
                <a:latin typeface="Times New Roman"/>
                <a:cs typeface="Times New Roman"/>
              </a:rPr>
              <a:t>: </a:t>
            </a:r>
          </a:p>
          <a:p>
            <a:pPr lvl="1">
              <a:lnSpc>
                <a:spcPct val="80000"/>
              </a:lnSpc>
            </a:pPr>
            <a:r>
              <a:rPr lang="en-US" dirty="0" smtClean="0">
                <a:latin typeface="Times New Roman"/>
                <a:cs typeface="Times New Roman"/>
              </a:rPr>
              <a:t>one plant is in operation, The Annapolis Tidal Generating Station - built in 1984 to test electrical production using the tides. Nova Scotia Power Incorporated operates the 20 megawatts plant.</a:t>
            </a:r>
          </a:p>
          <a:p>
            <a:endParaRPr lang="en-US" dirty="0" smtClean="0">
              <a:latin typeface="Times New Roman"/>
              <a:cs typeface="Times New Roman"/>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65200"/>
          </a:xfrm>
        </p:spPr>
        <p:txBody>
          <a:bodyPr>
            <a:normAutofit/>
          </a:bodyPr>
          <a:lstStyle/>
          <a:p>
            <a:r>
              <a:rPr lang="en-US" sz="3600" dirty="0" smtClean="0"/>
              <a:t>Waves and Waves generation</a:t>
            </a:r>
            <a:endParaRPr lang="en-US" sz="3600" dirty="0"/>
          </a:p>
        </p:txBody>
      </p:sp>
      <p:sp>
        <p:nvSpPr>
          <p:cNvPr id="3" name="Content Placeholder 2"/>
          <p:cNvSpPr>
            <a:spLocks noGrp="1"/>
          </p:cNvSpPr>
          <p:nvPr>
            <p:ph idx="1"/>
          </p:nvPr>
        </p:nvSpPr>
        <p:spPr>
          <a:xfrm>
            <a:off x="457200" y="965200"/>
            <a:ext cx="8229600" cy="5418667"/>
          </a:xfrm>
        </p:spPr>
        <p:txBody>
          <a:bodyPr>
            <a:noAutofit/>
          </a:bodyPr>
          <a:lstStyle/>
          <a:p>
            <a:r>
              <a:rPr lang="en-US" sz="2000" dirty="0" smtClean="0"/>
              <a:t>Undulations of ocean water called waves travel in wave trains, or groups of waves.  </a:t>
            </a:r>
          </a:p>
          <a:p>
            <a:r>
              <a:rPr lang="en-US" sz="2000" dirty="0" smtClean="0"/>
              <a:t>Storms around the world generate large groups of wave trains.  A stormy area at sea is the </a:t>
            </a:r>
            <a:r>
              <a:rPr lang="en-US" sz="2000" i="1" dirty="0" smtClean="0">
                <a:solidFill>
                  <a:srgbClr val="0000FF"/>
                </a:solidFill>
              </a:rPr>
              <a:t>generating region </a:t>
            </a:r>
            <a:r>
              <a:rPr lang="en-US" sz="2000" dirty="0" smtClean="0"/>
              <a:t>for these large waves, which radiate outward from their formation center. </a:t>
            </a:r>
          </a:p>
          <a:p>
            <a:pPr lvl="1"/>
            <a:r>
              <a:rPr lang="en-US" sz="2000" dirty="0" smtClean="0"/>
              <a:t> As a result, the ocean is criss­crossed with intricate patterns of waves traveling in all directions. </a:t>
            </a:r>
          </a:p>
          <a:p>
            <a:pPr lvl="1"/>
            <a:r>
              <a:rPr lang="en-US" sz="2000" dirty="0" smtClean="0"/>
              <a:t>The waves seen along a coast may be the product of a storm center thousands of kilometers away.  </a:t>
            </a:r>
          </a:p>
          <a:p>
            <a:r>
              <a:rPr lang="en-US" sz="2000" dirty="0" smtClean="0"/>
              <a:t>Water within such a wave is not really migrating but is transferring energy through the water in simple cyclic undulations, which form </a:t>
            </a:r>
            <a:r>
              <a:rPr lang="en-US" sz="2000" dirty="0" smtClean="0">
                <a:solidFill>
                  <a:srgbClr val="0000FF"/>
                </a:solidFill>
              </a:rPr>
              <a:t>waves of transition</a:t>
            </a:r>
            <a:r>
              <a:rPr lang="en-US" sz="2000" dirty="0" smtClean="0"/>
              <a:t>.  </a:t>
            </a:r>
          </a:p>
          <a:p>
            <a:r>
              <a:rPr lang="en-US" sz="2000" dirty="0" smtClean="0"/>
              <a:t>In </a:t>
            </a:r>
            <a:r>
              <a:rPr lang="en-US" sz="2000" dirty="0" smtClean="0">
                <a:solidFill>
                  <a:srgbClr val="0000FF"/>
                </a:solidFill>
              </a:rPr>
              <a:t>a breaker</a:t>
            </a:r>
            <a:r>
              <a:rPr lang="en-US" sz="2000" dirty="0" smtClean="0"/>
              <a:t>, the orbital motion of transition gives way to </a:t>
            </a:r>
            <a:r>
              <a:rPr lang="en-US" sz="2000" dirty="0" smtClean="0">
                <a:solidFill>
                  <a:srgbClr val="0000FF"/>
                </a:solidFill>
              </a:rPr>
              <a:t>waves of translation</a:t>
            </a:r>
            <a:r>
              <a:rPr lang="en-US" sz="2000" dirty="0" smtClean="0"/>
              <a:t>, in which both energy and water move forward toward shore as water cascades down from the wave crest </a:t>
            </a:r>
            <a:endParaRPr 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solidFill>
                  <a:srgbClr val="16165D"/>
                </a:solidFill>
              </a:rPr>
              <a:t>Wave Formation</a:t>
            </a:r>
          </a:p>
        </p:txBody>
      </p:sp>
      <p:sp>
        <p:nvSpPr>
          <p:cNvPr id="40963" name="Text Box 5"/>
          <p:cNvSpPr txBox="1">
            <a:spLocks noChangeArrowheads="1"/>
          </p:cNvSpPr>
          <p:nvPr/>
        </p:nvSpPr>
        <p:spPr bwMode="auto">
          <a:xfrm>
            <a:off x="7970838" y="6172200"/>
            <a:ext cx="1171575" cy="336550"/>
          </a:xfrm>
          <a:prstGeom prst="rect">
            <a:avLst/>
          </a:prstGeom>
          <a:noFill/>
          <a:ln w="9525">
            <a:noFill/>
            <a:miter lim="800000"/>
            <a:headEnd/>
            <a:tailEnd/>
          </a:ln>
        </p:spPr>
        <p:txBody>
          <a:bodyPr wrap="none">
            <a:prstTxWarp prst="textNoShape">
              <a:avLst/>
            </a:prstTxWarp>
            <a:spAutoFit/>
          </a:bodyPr>
          <a:lstStyle/>
          <a:p>
            <a:r>
              <a:rPr lang="en-US"/>
              <a:t>Figure  13.7</a:t>
            </a:r>
          </a:p>
        </p:txBody>
      </p:sp>
      <p:pic>
        <p:nvPicPr>
          <p:cNvPr id="40964" name="Picture 6" descr="EG6_Figure_13_07a-L"/>
          <p:cNvPicPr>
            <a:picLocks noChangeAspect="1" noChangeArrowheads="1"/>
          </p:cNvPicPr>
          <p:nvPr/>
        </p:nvPicPr>
        <p:blipFill>
          <a:blip r:embed="rId3"/>
          <a:srcRect/>
          <a:stretch>
            <a:fillRect/>
          </a:stretch>
        </p:blipFill>
        <p:spPr bwMode="auto">
          <a:xfrm>
            <a:off x="152400" y="1524000"/>
            <a:ext cx="8991600" cy="4368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30200" y="0"/>
            <a:ext cx="8440738" cy="1143000"/>
          </a:xfrm>
        </p:spPr>
        <p:txBody>
          <a:bodyPr/>
          <a:lstStyle/>
          <a:p>
            <a:pPr eaLnBrk="1" hangingPunct="1"/>
            <a:r>
              <a:rPr lang="en-US" sz="3600"/>
              <a:t>   </a:t>
            </a:r>
            <a:r>
              <a:rPr lang="en-US"/>
              <a:t>Waves</a:t>
            </a:r>
          </a:p>
        </p:txBody>
      </p:sp>
      <p:sp>
        <p:nvSpPr>
          <p:cNvPr id="27651" name="Rectangle 3"/>
          <p:cNvSpPr>
            <a:spLocks noGrp="1" noChangeArrowheads="1"/>
          </p:cNvSpPr>
          <p:nvPr>
            <p:ph idx="1"/>
          </p:nvPr>
        </p:nvSpPr>
        <p:spPr>
          <a:xfrm>
            <a:off x="685800" y="1303338"/>
            <a:ext cx="7772400" cy="4225925"/>
          </a:xfrm>
        </p:spPr>
        <p:txBody>
          <a:bodyPr>
            <a:normAutofit fontScale="92500" lnSpcReduction="10000"/>
          </a:bodyPr>
          <a:lstStyle/>
          <a:p>
            <a:pPr eaLnBrk="1" hangingPunct="1">
              <a:lnSpc>
                <a:spcPct val="90000"/>
              </a:lnSpc>
            </a:pPr>
            <a:r>
              <a:rPr lang="en-US" sz="3600" dirty="0"/>
              <a:t>Wave </a:t>
            </a:r>
            <a:r>
              <a:rPr lang="en-US" sz="3600" dirty="0" smtClean="0"/>
              <a:t>characteristics</a:t>
            </a:r>
          </a:p>
          <a:p>
            <a:pPr lvl="1">
              <a:lnSpc>
                <a:spcPct val="90000"/>
              </a:lnSpc>
            </a:pPr>
            <a:r>
              <a:rPr lang="en-US" dirty="0" smtClean="0"/>
              <a:t>Waves derive their energy and motion from the wind</a:t>
            </a:r>
            <a:endParaRPr lang="en-US" dirty="0"/>
          </a:p>
          <a:p>
            <a:pPr lvl="2" eaLnBrk="1" hangingPunct="1">
              <a:lnSpc>
                <a:spcPct val="90000"/>
              </a:lnSpc>
            </a:pPr>
            <a:r>
              <a:rPr lang="en-US" sz="2800" dirty="0"/>
              <a:t>Measurements of a wave</a:t>
            </a:r>
          </a:p>
          <a:p>
            <a:pPr lvl="3" eaLnBrk="1" hangingPunct="1">
              <a:lnSpc>
                <a:spcPct val="90000"/>
              </a:lnSpc>
            </a:pPr>
            <a:r>
              <a:rPr lang="en-US" sz="2400" dirty="0">
                <a:solidFill>
                  <a:schemeClr val="tx2"/>
                </a:solidFill>
              </a:rPr>
              <a:t>Wave period</a:t>
            </a:r>
            <a:r>
              <a:rPr lang="en-US" sz="2400" dirty="0"/>
              <a:t> – the time interval between the passage of two successive crests</a:t>
            </a:r>
          </a:p>
          <a:p>
            <a:pPr lvl="2" eaLnBrk="1" hangingPunct="1">
              <a:lnSpc>
                <a:spcPct val="90000"/>
              </a:lnSpc>
            </a:pPr>
            <a:r>
              <a:rPr lang="en-US" sz="2800" dirty="0"/>
              <a:t>Height, length, and period of a wave depend on</a:t>
            </a:r>
          </a:p>
          <a:p>
            <a:pPr lvl="3" eaLnBrk="1" hangingPunct="1">
              <a:lnSpc>
                <a:spcPct val="90000"/>
              </a:lnSpc>
            </a:pPr>
            <a:r>
              <a:rPr lang="en-US" sz="2400" dirty="0"/>
              <a:t>Wind speed</a:t>
            </a:r>
          </a:p>
          <a:p>
            <a:pPr lvl="3" eaLnBrk="1" hangingPunct="1">
              <a:lnSpc>
                <a:spcPct val="90000"/>
              </a:lnSpc>
            </a:pPr>
            <a:r>
              <a:rPr lang="en-US" sz="2400" dirty="0"/>
              <a:t>Length of time wind has blown</a:t>
            </a:r>
          </a:p>
          <a:p>
            <a:pPr lvl="3" eaLnBrk="1" hangingPunct="1">
              <a:lnSpc>
                <a:spcPct val="90000"/>
              </a:lnSpc>
            </a:pPr>
            <a:r>
              <a:rPr lang="en-US" sz="2400" dirty="0">
                <a:solidFill>
                  <a:schemeClr val="tx2"/>
                </a:solidFill>
              </a:rPr>
              <a:t>Fetch </a:t>
            </a:r>
            <a:r>
              <a:rPr lang="en-US" sz="2400" dirty="0"/>
              <a:t>– the distance that the wind has travelled across open water</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6725" y="0"/>
            <a:ext cx="8440738" cy="911225"/>
          </a:xfrm>
        </p:spPr>
        <p:txBody>
          <a:bodyPr/>
          <a:lstStyle/>
          <a:p>
            <a:pPr eaLnBrk="1" hangingPunct="1"/>
            <a:r>
              <a:rPr lang="en-US" dirty="0"/>
              <a:t>Waves</a:t>
            </a:r>
          </a:p>
        </p:txBody>
      </p:sp>
      <p:sp>
        <p:nvSpPr>
          <p:cNvPr id="21509" name="Rectangle 3"/>
          <p:cNvSpPr>
            <a:spLocks noGrp="1" noChangeArrowheads="1"/>
          </p:cNvSpPr>
          <p:nvPr>
            <p:ph idx="1"/>
          </p:nvPr>
        </p:nvSpPr>
        <p:spPr>
          <a:xfrm>
            <a:off x="914400" y="1145876"/>
            <a:ext cx="7313613" cy="5480878"/>
          </a:xfrm>
        </p:spPr>
        <p:txBody>
          <a:bodyPr rtlCol="0">
            <a:normAutofit/>
          </a:bodyPr>
          <a:lstStyle/>
          <a:p>
            <a:pPr eaLnBrk="1" fontAlgn="auto" hangingPunct="1">
              <a:lnSpc>
                <a:spcPct val="80000"/>
              </a:lnSpc>
              <a:spcAft>
                <a:spcPts val="0"/>
              </a:spcAft>
              <a:defRPr/>
            </a:pPr>
            <a:r>
              <a:rPr lang="en-US" sz="3027" dirty="0">
                <a:ea typeface="+mn-ea"/>
                <a:cs typeface="+mn-cs"/>
              </a:rPr>
              <a:t>Waves in the surf </a:t>
            </a:r>
            <a:r>
              <a:rPr lang="en-US" sz="3027" dirty="0" smtClean="0">
                <a:ea typeface="+mn-ea"/>
                <a:cs typeface="+mn-cs"/>
              </a:rPr>
              <a:t>zone</a:t>
            </a:r>
          </a:p>
          <a:p>
            <a:pPr lvl="1" eaLnBrk="1" fontAlgn="auto" hangingPunct="1">
              <a:lnSpc>
                <a:spcPct val="80000"/>
              </a:lnSpc>
              <a:spcAft>
                <a:spcPts val="0"/>
              </a:spcAft>
              <a:defRPr/>
            </a:pPr>
            <a:r>
              <a:rPr lang="en-US" sz="2600" dirty="0" smtClean="0">
                <a:ea typeface="+mn-ea"/>
              </a:rPr>
              <a:t>When </a:t>
            </a:r>
            <a:r>
              <a:rPr lang="en-US" sz="2600" dirty="0">
                <a:ea typeface="+mn-ea"/>
              </a:rPr>
              <a:t>water-depth is about one</a:t>
            </a:r>
            <a:r>
              <a:rPr lang="en-US" sz="2600" dirty="0" smtClean="0">
                <a:ea typeface="+mn-ea"/>
              </a:rPr>
              <a:t>-seventh the wavelength</a:t>
            </a:r>
            <a:r>
              <a:rPr lang="en-US" sz="2600" dirty="0">
                <a:ea typeface="+mn-ea"/>
              </a:rPr>
              <a:t>, wave begins to “feel </a:t>
            </a:r>
            <a:r>
              <a:rPr lang="en-US" sz="2600" dirty="0" smtClean="0">
                <a:ea typeface="+mn-ea"/>
              </a:rPr>
              <a:t>bottom”</a:t>
            </a:r>
          </a:p>
          <a:p>
            <a:pPr lvl="3" eaLnBrk="1" fontAlgn="auto" hangingPunct="1">
              <a:lnSpc>
                <a:spcPct val="80000"/>
              </a:lnSpc>
              <a:spcAft>
                <a:spcPts val="0"/>
              </a:spcAft>
              <a:defRPr/>
            </a:pPr>
            <a:r>
              <a:rPr lang="en-US" sz="2595" dirty="0">
                <a:ea typeface="+mn-ea"/>
              </a:rPr>
              <a:t>As speed and wavelength diminish, the wave grows higher</a:t>
            </a:r>
          </a:p>
          <a:p>
            <a:pPr lvl="3" eaLnBrk="1" fontAlgn="auto" hangingPunct="1">
              <a:lnSpc>
                <a:spcPct val="80000"/>
              </a:lnSpc>
              <a:spcAft>
                <a:spcPts val="0"/>
              </a:spcAft>
              <a:defRPr/>
            </a:pPr>
            <a:r>
              <a:rPr lang="en-US" sz="2595" dirty="0">
                <a:ea typeface="+mn-ea"/>
              </a:rPr>
              <a:t>The steep wave front then collapses and the wave </a:t>
            </a:r>
            <a:r>
              <a:rPr lang="en-US" sz="2595" dirty="0" smtClean="0">
                <a:ea typeface="+mn-ea"/>
              </a:rPr>
              <a:t>breaks – </a:t>
            </a:r>
            <a:r>
              <a:rPr lang="en-US" sz="2595" dirty="0" smtClean="0"/>
              <a:t>waves of translation</a:t>
            </a:r>
            <a:r>
              <a:rPr lang="en-US" sz="2595" dirty="0" smtClean="0">
                <a:ea typeface="+mn-ea"/>
              </a:rPr>
              <a:t> </a:t>
            </a:r>
            <a:endParaRPr lang="en-US" sz="2595" dirty="0">
              <a:ea typeface="+mn-ea"/>
            </a:endParaRPr>
          </a:p>
          <a:p>
            <a:pPr lvl="3" eaLnBrk="1" fontAlgn="auto" hangingPunct="1">
              <a:lnSpc>
                <a:spcPct val="80000"/>
              </a:lnSpc>
              <a:spcAft>
                <a:spcPts val="0"/>
              </a:spcAft>
              <a:defRPr/>
            </a:pPr>
            <a:r>
              <a:rPr lang="en-US" sz="2595" dirty="0">
                <a:ea typeface="+mn-ea"/>
              </a:rPr>
              <a:t>Turbulent water advances up the shore and forms surf</a:t>
            </a:r>
          </a:p>
          <a:p>
            <a:pPr lvl="3" eaLnBrk="1" fontAlgn="auto" hangingPunct="1">
              <a:lnSpc>
                <a:spcPct val="80000"/>
              </a:lnSpc>
              <a:spcAft>
                <a:spcPts val="0"/>
              </a:spcAft>
              <a:defRPr/>
            </a:pPr>
            <a:r>
              <a:rPr lang="en-US" sz="2595" dirty="0">
                <a:ea typeface="+mn-ea"/>
              </a:rPr>
              <a:t>Water moves up the beach slope as </a:t>
            </a:r>
            <a:r>
              <a:rPr lang="en-US" sz="2595" dirty="0">
                <a:solidFill>
                  <a:srgbClr val="FF0000"/>
                </a:solidFill>
                <a:ea typeface="+mn-ea"/>
              </a:rPr>
              <a:t>swash</a:t>
            </a:r>
          </a:p>
          <a:p>
            <a:pPr lvl="3" eaLnBrk="1" fontAlgn="auto" hangingPunct="1">
              <a:lnSpc>
                <a:spcPct val="80000"/>
              </a:lnSpc>
              <a:spcAft>
                <a:spcPts val="0"/>
              </a:spcAft>
              <a:defRPr/>
            </a:pPr>
            <a:r>
              <a:rPr lang="en-US" sz="2595" dirty="0">
                <a:ea typeface="+mn-ea"/>
              </a:rPr>
              <a:t>Flows back down the beach as </a:t>
            </a:r>
            <a:r>
              <a:rPr lang="en-US" sz="2595" dirty="0" smtClean="0">
                <a:solidFill>
                  <a:srgbClr val="FF0000"/>
                </a:solidFill>
                <a:ea typeface="+mn-ea"/>
              </a:rPr>
              <a:t>backwash</a:t>
            </a:r>
          </a:p>
          <a:p>
            <a:pPr lvl="4">
              <a:lnSpc>
                <a:spcPct val="80000"/>
              </a:lnSpc>
              <a:defRPr/>
            </a:pPr>
            <a:r>
              <a:rPr lang="en-US" sz="2400" dirty="0" err="1" smtClean="0">
                <a:solidFill>
                  <a:srgbClr val="FF0000"/>
                </a:solidFill>
              </a:rPr>
              <a:t>ripcurrent</a:t>
            </a:r>
            <a:endParaRPr lang="en-US" sz="1946" dirty="0">
              <a:solidFill>
                <a:srgbClr val="FF0000"/>
              </a:solidFill>
              <a:ea typeface="+mn-ea"/>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685800" y="2438400"/>
            <a:ext cx="7772400" cy="4419600"/>
          </a:xfrm>
        </p:spPr>
        <p:txBody>
          <a:bodyPr>
            <a:normAutofit/>
          </a:bodyPr>
          <a:lstStyle/>
          <a:p>
            <a:pPr eaLnBrk="1" hangingPunct="1">
              <a:lnSpc>
                <a:spcPct val="90000"/>
              </a:lnSpc>
            </a:pPr>
            <a:r>
              <a:rPr lang="en-US" sz="3600" dirty="0">
                <a:ea typeface="Times New Roman" charset="0"/>
                <a:cs typeface="Times New Roman" charset="0"/>
              </a:rPr>
              <a:t>Global Oceans and Seas  </a:t>
            </a:r>
          </a:p>
          <a:p>
            <a:pPr eaLnBrk="1" hangingPunct="1">
              <a:lnSpc>
                <a:spcPct val="90000"/>
              </a:lnSpc>
            </a:pPr>
            <a:r>
              <a:rPr lang="en-US" sz="3600" dirty="0">
                <a:ea typeface="Times New Roman" charset="0"/>
                <a:cs typeface="Times New Roman" charset="0"/>
              </a:rPr>
              <a:t>Coastal System Components  </a:t>
            </a:r>
          </a:p>
          <a:p>
            <a:pPr eaLnBrk="1" hangingPunct="1">
              <a:lnSpc>
                <a:spcPct val="90000"/>
              </a:lnSpc>
            </a:pPr>
            <a:r>
              <a:rPr lang="en-US" sz="3600" dirty="0">
                <a:ea typeface="Times New Roman" charset="0"/>
                <a:cs typeface="Times New Roman" charset="0"/>
              </a:rPr>
              <a:t>Coastal System Actions  </a:t>
            </a:r>
          </a:p>
          <a:p>
            <a:pPr eaLnBrk="1" hangingPunct="1">
              <a:lnSpc>
                <a:spcPct val="90000"/>
              </a:lnSpc>
            </a:pPr>
            <a:r>
              <a:rPr lang="en-US" sz="3600" dirty="0">
                <a:ea typeface="Times New Roman" charset="0"/>
                <a:cs typeface="Times New Roman" charset="0"/>
              </a:rPr>
              <a:t>Coastal System Outputs  </a:t>
            </a:r>
          </a:p>
          <a:p>
            <a:pPr eaLnBrk="1" hangingPunct="1">
              <a:lnSpc>
                <a:spcPct val="90000"/>
              </a:lnSpc>
            </a:pPr>
            <a:r>
              <a:rPr lang="en-US" sz="3600" dirty="0" smtClean="0">
                <a:ea typeface="Times New Roman" charset="0"/>
                <a:cs typeface="Times New Roman" charset="0"/>
              </a:rPr>
              <a:t>The Work of Wind</a:t>
            </a:r>
            <a:endParaRPr lang="en-US" sz="3600" dirty="0">
              <a:ea typeface="Times New Roman" charset="0"/>
              <a:cs typeface="Times New Roman" charset="0"/>
            </a:endParaRPr>
          </a:p>
        </p:txBody>
      </p:sp>
      <p:sp>
        <p:nvSpPr>
          <p:cNvPr id="20483" name="Rectangle 2"/>
          <p:cNvSpPr>
            <a:spLocks noGrp="1" noChangeArrowheads="1"/>
          </p:cNvSpPr>
          <p:nvPr>
            <p:ph type="title"/>
          </p:nvPr>
        </p:nvSpPr>
        <p:spPr>
          <a:xfrm>
            <a:off x="685800" y="1447800"/>
            <a:ext cx="7772400" cy="762000"/>
          </a:xfrm>
        </p:spPr>
        <p:txBody>
          <a:bodyPr>
            <a:normAutofit fontScale="90000"/>
          </a:bodyPr>
          <a:lstStyle/>
          <a:p>
            <a:pPr eaLnBrk="1" hangingPunct="1"/>
            <a:r>
              <a:rPr lang="en-US" dirty="0">
                <a:solidFill>
                  <a:srgbClr val="16165D"/>
                </a:solidFill>
                <a:ea typeface="Times New Roman" charset="0"/>
                <a:cs typeface="Times New Roman" charset="0"/>
              </a:rPr>
              <a:t>The Oceans, Coastal </a:t>
            </a:r>
            <a:r>
              <a:rPr lang="en-US" dirty="0" smtClean="0">
                <a:solidFill>
                  <a:srgbClr val="16165D"/>
                </a:solidFill>
                <a:ea typeface="Times New Roman" charset="0"/>
                <a:cs typeface="Times New Roman" charset="0"/>
              </a:rPr>
              <a:t>Systems, and Wind Processes</a:t>
            </a:r>
            <a:r>
              <a:rPr lang="en-US" dirty="0" smtClean="0">
                <a:solidFill>
                  <a:srgbClr val="16165D"/>
                </a:solidFill>
              </a:rPr>
              <a:t> </a:t>
            </a:r>
            <a:r>
              <a:rPr lang="en-US" dirty="0">
                <a:solidFill>
                  <a:srgbClr val="16165D"/>
                </a:solidFill>
              </a:rPr>
              <a:t/>
            </a:r>
            <a:br>
              <a:rPr lang="en-US" dirty="0">
                <a:solidFill>
                  <a:srgbClr val="16165D"/>
                </a:solidFill>
              </a:rPr>
            </a:br>
            <a:endParaRPr lang="en-US" dirty="0">
              <a:solidFill>
                <a:srgbClr val="16165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685800" y="762000"/>
            <a:ext cx="7772400" cy="762000"/>
          </a:xfrm>
        </p:spPr>
        <p:txBody>
          <a:bodyPr/>
          <a:lstStyle/>
          <a:p>
            <a:pPr eaLnBrk="1" hangingPunct="1"/>
            <a:r>
              <a:rPr lang="en-US">
                <a:solidFill>
                  <a:srgbClr val="16165D"/>
                </a:solidFill>
              </a:rPr>
              <a:t>Rip Current</a:t>
            </a:r>
          </a:p>
        </p:txBody>
      </p:sp>
      <p:pic>
        <p:nvPicPr>
          <p:cNvPr id="43011" name="Picture 5" descr="EG6_Figure_13_07c-L"/>
          <p:cNvPicPr>
            <a:picLocks noGrp="1" noChangeAspect="1" noChangeArrowheads="1"/>
          </p:cNvPicPr>
          <p:nvPr>
            <p:ph idx="4294967295"/>
          </p:nvPr>
        </p:nvPicPr>
        <p:blipFill>
          <a:blip r:embed="rId3"/>
          <a:srcRect/>
          <a:stretch>
            <a:fillRect/>
          </a:stretch>
        </p:blipFill>
        <p:spPr>
          <a:xfrm>
            <a:off x="0" y="1528763"/>
            <a:ext cx="9144000" cy="5005387"/>
          </a:xfr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7432"/>
          </a:xfrm>
        </p:spPr>
        <p:txBody>
          <a:bodyPr>
            <a:noAutofit/>
          </a:bodyPr>
          <a:lstStyle/>
          <a:p>
            <a:r>
              <a:rPr lang="en-US" sz="2800" dirty="0" smtClean="0"/>
              <a:t>Describe the refraction process that occurs when waves reach an irregular coastline.  Why is the coastline straightened?</a:t>
            </a:r>
            <a:endParaRPr lang="en-US" sz="2800" dirty="0"/>
          </a:p>
        </p:txBody>
      </p:sp>
      <p:sp>
        <p:nvSpPr>
          <p:cNvPr id="3" name="Content Placeholder 2"/>
          <p:cNvSpPr>
            <a:spLocks noGrp="1"/>
          </p:cNvSpPr>
          <p:nvPr>
            <p:ph idx="1"/>
          </p:nvPr>
        </p:nvSpPr>
        <p:spPr>
          <a:xfrm>
            <a:off x="457200" y="1339157"/>
            <a:ext cx="8229600" cy="5315643"/>
          </a:xfrm>
        </p:spPr>
        <p:txBody>
          <a:bodyPr>
            <a:normAutofit/>
          </a:bodyPr>
          <a:lstStyle/>
          <a:p>
            <a:r>
              <a:rPr lang="en-US" dirty="0" smtClean="0"/>
              <a:t>Wave Refraction (bending)</a:t>
            </a:r>
          </a:p>
          <a:p>
            <a:pPr lvl="1"/>
            <a:r>
              <a:rPr lang="en-US" dirty="0" smtClean="0"/>
              <a:t>Results in coastal straightening</a:t>
            </a:r>
          </a:p>
          <a:p>
            <a:pPr lvl="1"/>
            <a:r>
              <a:rPr lang="en-US" dirty="0" smtClean="0"/>
              <a:t>Redistributes wave energy as it approaches an irregular coastline</a:t>
            </a:r>
          </a:p>
          <a:p>
            <a:pPr lvl="2"/>
            <a:r>
              <a:rPr lang="en-US" dirty="0" smtClean="0"/>
              <a:t>Focus energy around headlands – wave attack (erosion)</a:t>
            </a:r>
          </a:p>
          <a:p>
            <a:pPr lvl="2"/>
            <a:r>
              <a:rPr lang="en-US" dirty="0" smtClean="0"/>
              <a:t>Dissipate energy in coves and submerged coastal valleys (deposition of sediments)</a:t>
            </a:r>
          </a:p>
          <a:p>
            <a:pPr lvl="2"/>
            <a:r>
              <a:rPr lang="en-US" dirty="0" smtClean="0"/>
              <a:t>This wave refraction (wave bending) along a coastline redistributes wave energy so that different sections of the coastline are subjected to variations in erosion potential.</a:t>
            </a:r>
          </a:p>
          <a:p>
            <a:pPr lvl="2"/>
            <a:r>
              <a:rPr lang="en-US" dirty="0" smtClean="0"/>
              <a:t>Waves reach the coast at an angle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6"/>
          <p:cNvSpPr>
            <a:spLocks noGrp="1" noChangeArrowheads="1"/>
          </p:cNvSpPr>
          <p:nvPr>
            <p:ph type="title"/>
          </p:nvPr>
        </p:nvSpPr>
        <p:spPr>
          <a:xfrm>
            <a:off x="457200" y="287867"/>
            <a:ext cx="8229600" cy="1143000"/>
          </a:xfrm>
        </p:spPr>
        <p:txBody>
          <a:bodyPr>
            <a:normAutofit fontScale="90000"/>
          </a:bodyPr>
          <a:lstStyle/>
          <a:p>
            <a:r>
              <a:rPr lang="en-US" sz="2667" dirty="0" smtClean="0">
                <a:effectLst>
                  <a:outerShdw blurRad="38100" dist="38100" dir="2700000" algn="tl">
                    <a:srgbClr val="DDDDDD"/>
                  </a:outerShdw>
                </a:effectLst>
              </a:rPr>
              <a:t>Coastal Straightening</a:t>
            </a:r>
            <a:r>
              <a:rPr lang="en-US" sz="2667" dirty="0" smtClean="0"/>
              <a:t>.  The process of coastal straightening is brought about by wave refraction (deflection from a straight path).  Wave energy is concentrated as it converges on headlands</a:t>
            </a:r>
            <a:r>
              <a:rPr lang="en-US" sz="2000" dirty="0" smtClean="0"/>
              <a:t>.</a:t>
            </a:r>
            <a:endParaRPr lang="en-US" sz="2000" dirty="0">
              <a:solidFill>
                <a:srgbClr val="16165D"/>
              </a:solidFill>
            </a:endParaRPr>
          </a:p>
        </p:txBody>
      </p:sp>
      <p:sp>
        <p:nvSpPr>
          <p:cNvPr id="45060" name="Text Box 7"/>
          <p:cNvSpPr txBox="1">
            <a:spLocks noChangeArrowheads="1"/>
          </p:cNvSpPr>
          <p:nvPr/>
        </p:nvSpPr>
        <p:spPr bwMode="auto">
          <a:xfrm>
            <a:off x="8021638" y="6096000"/>
            <a:ext cx="1120775" cy="336550"/>
          </a:xfrm>
          <a:prstGeom prst="rect">
            <a:avLst/>
          </a:prstGeom>
          <a:noFill/>
          <a:ln w="9525">
            <a:noFill/>
            <a:miter lim="800000"/>
            <a:headEnd/>
            <a:tailEnd/>
          </a:ln>
        </p:spPr>
        <p:txBody>
          <a:bodyPr wrap="none">
            <a:prstTxWarp prst="textNoShape">
              <a:avLst/>
            </a:prstTxWarp>
            <a:spAutoFit/>
          </a:bodyPr>
          <a:lstStyle/>
          <a:p>
            <a:r>
              <a:rPr lang="en-US"/>
              <a:t>Figure 13.8</a:t>
            </a:r>
          </a:p>
        </p:txBody>
      </p:sp>
      <p:sp>
        <p:nvSpPr>
          <p:cNvPr id="4506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4506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graphicFrame>
        <p:nvGraphicFramePr>
          <p:cNvPr id="64514" name="Object 2"/>
          <p:cNvGraphicFramePr>
            <a:graphicFrameLocks noChangeAspect="1"/>
          </p:cNvGraphicFramePr>
          <p:nvPr/>
        </p:nvGraphicFramePr>
        <p:xfrm>
          <a:off x="0" y="1905000"/>
          <a:ext cx="9144000" cy="4953000"/>
        </p:xfrm>
        <a:graphic>
          <a:graphicData uri="http://schemas.openxmlformats.org/presentationml/2006/ole">
            <mc:AlternateContent xmlns:mc="http://schemas.openxmlformats.org/markup-compatibility/2006">
              <mc:Choice xmlns:v="urn:schemas-microsoft-com:vml" Requires="v">
                <p:oleObj spid="_x0000_s64528" name="Bitmap Image" r:id="rId4" imgW="7552381" imgH="4258269" progId="Paint.Picture">
                  <p:embed/>
                </p:oleObj>
              </mc:Choice>
              <mc:Fallback>
                <p:oleObj name="Bitmap Image" r:id="rId4" imgW="7552381" imgH="4258269" progId="Paint.Picture">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00"/>
                        <a:ext cx="9144000" cy="4953000"/>
                      </a:xfrm>
                      <a:prstGeom prst="rect">
                        <a:avLst/>
                      </a:prstGeom>
                      <a:noFill/>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381067" cy="1143000"/>
          </a:xfrm>
        </p:spPr>
        <p:txBody>
          <a:bodyPr>
            <a:normAutofit/>
          </a:bodyPr>
          <a:lstStyle/>
          <a:p>
            <a:r>
              <a:rPr lang="en-US" sz="3200" dirty="0" smtClean="0">
                <a:latin typeface="Times New Roman"/>
                <a:cs typeface="Times New Roman"/>
              </a:rPr>
              <a:t>The components of beach drift and the longshore current and longshore drift</a:t>
            </a:r>
            <a:r>
              <a:rPr lang="en-US" sz="3200" dirty="0" smtClean="0"/>
              <a:t>.</a:t>
            </a:r>
            <a:endParaRPr lang="en-US" sz="3200" dirty="0"/>
          </a:p>
        </p:txBody>
      </p:sp>
      <p:sp>
        <p:nvSpPr>
          <p:cNvPr id="3" name="Content Placeholder 2"/>
          <p:cNvSpPr>
            <a:spLocks noGrp="1"/>
          </p:cNvSpPr>
          <p:nvPr>
            <p:ph idx="1"/>
          </p:nvPr>
        </p:nvSpPr>
        <p:spPr/>
        <p:txBody>
          <a:bodyPr>
            <a:normAutofit fontScale="85000" lnSpcReduction="10000"/>
          </a:bodyPr>
          <a:lstStyle/>
          <a:p>
            <a:r>
              <a:rPr lang="en-US" sz="3294" dirty="0" smtClean="0">
                <a:latin typeface="Times New Roman"/>
                <a:cs typeface="Times New Roman"/>
              </a:rPr>
              <a:t>Particles on the beach are moved along as </a:t>
            </a:r>
            <a:r>
              <a:rPr lang="en-US" sz="3294" b="1" dirty="0" smtClean="0">
                <a:solidFill>
                  <a:srgbClr val="0000FF"/>
                </a:solidFill>
                <a:effectLst>
                  <a:outerShdw blurRad="38100" dist="38100" dir="2700000" algn="tl">
                    <a:srgbClr val="DDDDDD"/>
                  </a:outerShdw>
                </a:effectLst>
                <a:latin typeface="Times New Roman"/>
                <a:cs typeface="Times New Roman"/>
              </a:rPr>
              <a:t>beach drift</a:t>
            </a:r>
            <a:r>
              <a:rPr lang="en-US" sz="3294" dirty="0" smtClean="0">
                <a:solidFill>
                  <a:srgbClr val="0000FF"/>
                </a:solidFill>
                <a:latin typeface="Times New Roman"/>
                <a:cs typeface="Times New Roman"/>
              </a:rPr>
              <a:t>, or littoral drift</a:t>
            </a:r>
            <a:r>
              <a:rPr lang="en-US" sz="3294" dirty="0" smtClean="0">
                <a:latin typeface="Times New Roman"/>
                <a:cs typeface="Times New Roman"/>
              </a:rPr>
              <a:t>, shifting back and forth between water and land in the effective wind and wave direction. These dislodged materials are available for transport and eventual deposition in coves and inlets and can represent a significant volume. </a:t>
            </a:r>
          </a:p>
          <a:p>
            <a:r>
              <a:rPr lang="en-US" sz="3294" dirty="0" smtClean="0">
                <a:latin typeface="Times New Roman"/>
                <a:cs typeface="Times New Roman"/>
              </a:rPr>
              <a:t>The </a:t>
            </a:r>
            <a:r>
              <a:rPr lang="en-US" sz="3294" b="1" dirty="0" smtClean="0">
                <a:solidFill>
                  <a:srgbClr val="0000FF"/>
                </a:solidFill>
                <a:effectLst>
                  <a:outerShdw blurRad="38100" dist="38100" dir="2700000" algn="tl">
                    <a:srgbClr val="DDDDDD"/>
                  </a:outerShdw>
                </a:effectLst>
                <a:latin typeface="Times New Roman"/>
                <a:cs typeface="Times New Roman"/>
              </a:rPr>
              <a:t>longshore current</a:t>
            </a:r>
            <a:r>
              <a:rPr lang="en-US" sz="3294" dirty="0" smtClean="0">
                <a:solidFill>
                  <a:srgbClr val="0000FF"/>
                </a:solidFill>
                <a:latin typeface="Times New Roman"/>
                <a:cs typeface="Times New Roman"/>
              </a:rPr>
              <a:t> </a:t>
            </a:r>
            <a:r>
              <a:rPr lang="en-US" sz="3294" dirty="0" smtClean="0">
                <a:latin typeface="Times New Roman"/>
                <a:cs typeface="Times New Roman"/>
              </a:rPr>
              <a:t>transports beach drift.  A longshore current generates only in the surf zone and works in combination with wave action to t</a:t>
            </a:r>
            <a:r>
              <a:rPr lang="en-US" dirty="0" smtClean="0">
                <a:latin typeface="Times New Roman"/>
                <a:cs typeface="Times New Roman"/>
              </a:rPr>
              <a:t>ransport large amounts of sand, gravel, sediment and debris along the shore as </a:t>
            </a:r>
            <a:r>
              <a:rPr lang="en-US" b="1" dirty="0" smtClean="0">
                <a:solidFill>
                  <a:srgbClr val="0000FF"/>
                </a:solidFill>
                <a:effectLst>
                  <a:outerShdw blurRad="38100" dist="38100" dir="2700000" algn="tl">
                    <a:srgbClr val="DDDDDD"/>
                  </a:outerShdw>
                </a:effectLst>
                <a:latin typeface="Times New Roman"/>
                <a:cs typeface="Times New Roman"/>
              </a:rPr>
              <a:t>longshore drift</a:t>
            </a:r>
            <a:r>
              <a:rPr lang="en-US" dirty="0" smtClean="0">
                <a:solidFill>
                  <a:srgbClr val="0000FF"/>
                </a:solidFill>
                <a:latin typeface="Times New Roman"/>
                <a:cs typeface="Times New Roman"/>
              </a:rPr>
              <a:t>.</a:t>
            </a:r>
          </a:p>
          <a:p>
            <a:pPr marL="457200" lvl="1" indent="0">
              <a:buNone/>
            </a:pPr>
            <a:endParaRPr lang="en-US" dirty="0" smtClean="0">
              <a:solidFill>
                <a:srgbClr val="0000FF"/>
              </a:solidFill>
              <a:latin typeface="Times New Roman"/>
              <a:cs typeface="Times New Roman"/>
            </a:endParaRP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0"/>
            <a:ext cx="9144000" cy="762000"/>
          </a:xfrm>
        </p:spPr>
        <p:txBody>
          <a:bodyPr/>
          <a:lstStyle/>
          <a:p>
            <a:pPr eaLnBrk="1" hangingPunct="1"/>
            <a:r>
              <a:rPr lang="en-US">
                <a:solidFill>
                  <a:srgbClr val="16165D"/>
                </a:solidFill>
              </a:rPr>
              <a:t>Longshore Current and Beach Drift</a:t>
            </a:r>
          </a:p>
        </p:txBody>
      </p:sp>
      <p:pic>
        <p:nvPicPr>
          <p:cNvPr id="47107" name="Picture 6" descr="EG6_Figure_13_09-L"/>
          <p:cNvPicPr>
            <a:picLocks noChangeAspect="1" noChangeArrowheads="1"/>
          </p:cNvPicPr>
          <p:nvPr/>
        </p:nvPicPr>
        <p:blipFill>
          <a:blip r:embed="rId3"/>
          <a:srcRect/>
          <a:stretch>
            <a:fillRect/>
          </a:stretch>
        </p:blipFill>
        <p:spPr bwMode="auto">
          <a:xfrm>
            <a:off x="152400" y="687388"/>
            <a:ext cx="8839200" cy="5876925"/>
          </a:xfrm>
          <a:prstGeom prst="rect">
            <a:avLst/>
          </a:prstGeom>
          <a:noFill/>
          <a:ln w="9525">
            <a:noFill/>
            <a:miter lim="800000"/>
            <a:headEnd/>
            <a:tailEnd/>
          </a:ln>
        </p:spPr>
      </p:pic>
      <p:sp>
        <p:nvSpPr>
          <p:cNvPr id="47108" name="Text Box 5"/>
          <p:cNvSpPr txBox="1">
            <a:spLocks noChangeArrowheads="1"/>
          </p:cNvSpPr>
          <p:nvPr/>
        </p:nvSpPr>
        <p:spPr bwMode="auto">
          <a:xfrm>
            <a:off x="3398838" y="6019800"/>
            <a:ext cx="1171575" cy="336550"/>
          </a:xfrm>
          <a:prstGeom prst="rect">
            <a:avLst/>
          </a:prstGeom>
          <a:noFill/>
          <a:ln w="9525">
            <a:noFill/>
            <a:miter lim="800000"/>
            <a:headEnd/>
            <a:tailEnd/>
          </a:ln>
        </p:spPr>
        <p:txBody>
          <a:bodyPr wrap="none">
            <a:prstTxWarp prst="textNoShape">
              <a:avLst/>
            </a:prstTxWarp>
            <a:spAutoFit/>
          </a:bodyPr>
          <a:lstStyle/>
          <a:p>
            <a:r>
              <a:rPr lang="en-US"/>
              <a:t>Figure  13.9</a:t>
            </a:r>
          </a:p>
        </p:txBody>
      </p:sp>
      <p:sp>
        <p:nvSpPr>
          <p:cNvPr id="47109"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47110"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descr="EG6_Figure_13_13-L"/>
          <p:cNvPicPr>
            <a:picLocks noChangeAspect="1" noChangeArrowheads="1"/>
          </p:cNvPicPr>
          <p:nvPr/>
        </p:nvPicPr>
        <p:blipFill>
          <a:blip r:embed="rId3"/>
          <a:srcRect/>
          <a:stretch>
            <a:fillRect/>
          </a:stretch>
        </p:blipFill>
        <p:spPr bwMode="auto">
          <a:xfrm>
            <a:off x="-315928" y="897467"/>
            <a:ext cx="9459928" cy="5746221"/>
          </a:xfrm>
          <a:prstGeom prst="rect">
            <a:avLst/>
          </a:prstGeom>
          <a:noFill/>
          <a:ln w="9525">
            <a:noFill/>
            <a:miter lim="800000"/>
            <a:headEnd/>
            <a:tailEnd/>
          </a:ln>
        </p:spPr>
      </p:pic>
      <p:sp>
        <p:nvSpPr>
          <p:cNvPr id="57347" name="Rectangle 2"/>
          <p:cNvSpPr>
            <a:spLocks noGrp="1" noChangeArrowheads="1"/>
          </p:cNvSpPr>
          <p:nvPr>
            <p:ph type="title"/>
          </p:nvPr>
        </p:nvSpPr>
        <p:spPr>
          <a:xfrm>
            <a:off x="1096963" y="274638"/>
            <a:ext cx="8229600" cy="622829"/>
          </a:xfrm>
        </p:spPr>
        <p:txBody>
          <a:bodyPr>
            <a:normAutofit fontScale="90000"/>
          </a:bodyPr>
          <a:lstStyle/>
          <a:p>
            <a:pPr algn="l"/>
            <a:r>
              <a:rPr lang="en-US" sz="4000" dirty="0" smtClean="0"/>
              <a:t>How do people modify littoral drift?</a:t>
            </a:r>
            <a:r>
              <a:rPr lang="en-US" dirty="0" smtClean="0"/>
              <a:t/>
            </a:r>
            <a:br>
              <a:rPr lang="en-US" dirty="0" smtClean="0"/>
            </a:br>
            <a:endParaRPr lang="en-US" dirty="0">
              <a:solidFill>
                <a:srgbClr val="16165D"/>
              </a:solidFill>
            </a:endParaRPr>
          </a:p>
        </p:txBody>
      </p:sp>
      <p:sp>
        <p:nvSpPr>
          <p:cNvPr id="57348" name="Text Box 5"/>
          <p:cNvSpPr txBox="1">
            <a:spLocks noChangeArrowheads="1"/>
          </p:cNvSpPr>
          <p:nvPr/>
        </p:nvSpPr>
        <p:spPr bwMode="auto">
          <a:xfrm>
            <a:off x="7869238" y="6019800"/>
            <a:ext cx="1273175" cy="336550"/>
          </a:xfrm>
          <a:prstGeom prst="rect">
            <a:avLst/>
          </a:prstGeom>
          <a:noFill/>
          <a:ln w="9525">
            <a:noFill/>
            <a:miter lim="800000"/>
            <a:headEnd/>
            <a:tailEnd/>
          </a:ln>
        </p:spPr>
        <p:txBody>
          <a:bodyPr wrap="none">
            <a:prstTxWarp prst="textNoShape">
              <a:avLst/>
            </a:prstTxWarp>
            <a:spAutoFit/>
          </a:bodyPr>
          <a:lstStyle/>
          <a:p>
            <a:r>
              <a:rPr lang="en-US"/>
              <a:t>Figure  13.13</a:t>
            </a:r>
          </a:p>
        </p:txBody>
      </p:sp>
      <p:sp>
        <p:nvSpPr>
          <p:cNvPr id="57349"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57350"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78"/>
          <p:cNvPicPr>
            <a:picLocks noChangeAspect="1" noChangeArrowheads="1"/>
          </p:cNvPicPr>
          <p:nvPr/>
        </p:nvPicPr>
        <p:blipFill>
          <a:blip r:embed="rId2"/>
          <a:srcRect/>
          <a:stretch>
            <a:fillRect/>
          </a:stretch>
        </p:blipFill>
        <p:spPr bwMode="auto">
          <a:xfrm>
            <a:off x="0" y="1092200"/>
            <a:ext cx="9144000" cy="5172075"/>
          </a:xfrm>
          <a:prstGeom prst="rect">
            <a:avLst/>
          </a:prstGeom>
          <a:noFill/>
          <a:ln w="9525">
            <a:noFill/>
            <a:miter lim="800000"/>
            <a:headEnd/>
            <a:tailEnd/>
          </a:ln>
        </p:spPr>
      </p:pic>
      <p:sp>
        <p:nvSpPr>
          <p:cNvPr id="5" name="TextBox 4"/>
          <p:cNvSpPr txBox="1"/>
          <p:nvPr/>
        </p:nvSpPr>
        <p:spPr>
          <a:xfrm>
            <a:off x="2540000" y="143301"/>
            <a:ext cx="5263581" cy="830997"/>
          </a:xfrm>
          <a:prstGeom prst="rect">
            <a:avLst/>
          </a:prstGeom>
          <a:noFill/>
        </p:spPr>
        <p:txBody>
          <a:bodyPr wrap="none" rtlCol="0">
            <a:spAutoFit/>
          </a:bodyPr>
          <a:lstStyle/>
          <a:p>
            <a:r>
              <a:rPr lang="en-US" sz="4800" dirty="0" smtClean="0"/>
              <a:t>Stabilizing the Shore</a:t>
            </a:r>
            <a:endParaRPr lang="en-US" sz="4800" dirty="0"/>
          </a:p>
        </p:txBody>
      </p:sp>
      <p:sp>
        <p:nvSpPr>
          <p:cNvPr id="6" name="TextBox 5"/>
          <p:cNvSpPr txBox="1"/>
          <p:nvPr/>
        </p:nvSpPr>
        <p:spPr>
          <a:xfrm>
            <a:off x="-330533" y="6264275"/>
            <a:ext cx="10193616" cy="584776"/>
          </a:xfrm>
          <a:prstGeom prst="rect">
            <a:avLst/>
          </a:prstGeom>
          <a:noFill/>
        </p:spPr>
        <p:txBody>
          <a:bodyPr wrap="none" rtlCol="0">
            <a:spAutoFit/>
          </a:bodyPr>
          <a:lstStyle/>
          <a:p>
            <a:r>
              <a:rPr lang="en-US" sz="3200" dirty="0" smtClean="0">
                <a:solidFill>
                  <a:schemeClr val="tx2"/>
                </a:solidFill>
              </a:rPr>
              <a:t>Jetties are built to prevent deposition in navigation channels</a:t>
            </a:r>
            <a:endParaRPr 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a:xfrm>
            <a:off x="457200" y="1311545"/>
            <a:ext cx="8458200" cy="5167312"/>
          </a:xfrm>
        </p:spPr>
        <p:txBody>
          <a:bodyPr>
            <a:normAutofit/>
          </a:bodyPr>
          <a:lstStyle/>
          <a:p>
            <a:pPr eaLnBrk="1" hangingPunct="1">
              <a:lnSpc>
                <a:spcPct val="90000"/>
              </a:lnSpc>
            </a:pPr>
            <a:r>
              <a:rPr lang="en-US" dirty="0">
                <a:ea typeface="Times New Roman" charset="0"/>
                <a:cs typeface="Times New Roman" charset="0"/>
              </a:rPr>
              <a:t>Erosional Coastal Processes and Landforms  </a:t>
            </a:r>
          </a:p>
          <a:p>
            <a:pPr eaLnBrk="1" hangingPunct="1">
              <a:lnSpc>
                <a:spcPct val="90000"/>
              </a:lnSpc>
            </a:pPr>
            <a:r>
              <a:rPr lang="en-US" dirty="0">
                <a:ea typeface="Times New Roman" charset="0"/>
                <a:cs typeface="Times New Roman" charset="0"/>
              </a:rPr>
              <a:t>Depositional Coastal Processes and Landforms</a:t>
            </a:r>
          </a:p>
          <a:p>
            <a:pPr lvl="1" eaLnBrk="1" hangingPunct="1">
              <a:lnSpc>
                <a:spcPct val="90000"/>
              </a:lnSpc>
            </a:pPr>
            <a:r>
              <a:rPr lang="en-US" sz="2800" dirty="0">
                <a:ea typeface="Times New Roman" charset="0"/>
                <a:cs typeface="Times New Roman" charset="0"/>
              </a:rPr>
              <a:t>Beaches</a:t>
            </a:r>
          </a:p>
          <a:p>
            <a:pPr lvl="1" eaLnBrk="1" hangingPunct="1">
              <a:lnSpc>
                <a:spcPct val="90000"/>
              </a:lnSpc>
            </a:pPr>
            <a:r>
              <a:rPr lang="en-US" sz="2800" dirty="0">
                <a:ea typeface="Times New Roman" charset="0"/>
                <a:cs typeface="Times New Roman" charset="0"/>
              </a:rPr>
              <a:t>Barrier beach formations</a:t>
            </a:r>
          </a:p>
          <a:p>
            <a:pPr lvl="1" eaLnBrk="1" hangingPunct="1">
              <a:lnSpc>
                <a:spcPct val="90000"/>
              </a:lnSpc>
            </a:pPr>
            <a:r>
              <a:rPr lang="en-US" sz="2800" dirty="0">
                <a:ea typeface="Times New Roman" charset="0"/>
                <a:cs typeface="Times New Roman" charset="0"/>
              </a:rPr>
              <a:t>Barrier island hazards</a:t>
            </a:r>
          </a:p>
          <a:p>
            <a:pPr eaLnBrk="1" hangingPunct="1">
              <a:lnSpc>
                <a:spcPct val="90000"/>
              </a:lnSpc>
            </a:pPr>
            <a:r>
              <a:rPr lang="en-US" dirty="0">
                <a:ea typeface="Times New Roman" charset="0"/>
                <a:cs typeface="Times New Roman" charset="0"/>
              </a:rPr>
              <a:t>Biological Processes: Coral Formations  </a:t>
            </a:r>
          </a:p>
          <a:p>
            <a:pPr lvl="1" eaLnBrk="1" hangingPunct="1">
              <a:lnSpc>
                <a:spcPct val="90000"/>
              </a:lnSpc>
            </a:pPr>
            <a:r>
              <a:rPr lang="en-US" sz="2800" dirty="0">
                <a:ea typeface="Times New Roman" charset="0"/>
                <a:cs typeface="Times New Roman" charset="0"/>
              </a:rPr>
              <a:t>Coral reefs</a:t>
            </a:r>
          </a:p>
          <a:p>
            <a:pPr lvl="1" eaLnBrk="1" hangingPunct="1">
              <a:lnSpc>
                <a:spcPct val="90000"/>
              </a:lnSpc>
            </a:pPr>
            <a:r>
              <a:rPr lang="en-US" sz="2800" dirty="0">
                <a:ea typeface="Times New Roman" charset="0"/>
                <a:cs typeface="Times New Roman" charset="0"/>
              </a:rPr>
              <a:t>Coral bleaching</a:t>
            </a:r>
          </a:p>
          <a:p>
            <a:pPr eaLnBrk="1" hangingPunct="1">
              <a:lnSpc>
                <a:spcPct val="90000"/>
              </a:lnSpc>
            </a:pPr>
            <a:r>
              <a:rPr lang="en-US" dirty="0" smtClean="0">
                <a:ea typeface="Times New Roman" charset="0"/>
                <a:cs typeface="Times New Roman" charset="0"/>
              </a:rPr>
              <a:t>Coastal Wetlands</a:t>
            </a:r>
          </a:p>
          <a:p>
            <a:pPr lvl="1">
              <a:lnSpc>
                <a:spcPct val="90000"/>
              </a:lnSpc>
            </a:pPr>
            <a:r>
              <a:rPr lang="en-US" dirty="0" smtClean="0">
                <a:ea typeface="Times New Roman" charset="0"/>
                <a:cs typeface="Times New Roman" charset="0"/>
              </a:rPr>
              <a:t>Salt Marshes </a:t>
            </a:r>
            <a:r>
              <a:rPr lang="en-US" dirty="0">
                <a:ea typeface="Times New Roman" charset="0"/>
                <a:cs typeface="Times New Roman" charset="0"/>
              </a:rPr>
              <a:t>and Mangrove </a:t>
            </a:r>
            <a:r>
              <a:rPr lang="en-US" dirty="0" smtClean="0">
                <a:ea typeface="Times New Roman" charset="0"/>
                <a:cs typeface="Times New Roman" charset="0"/>
              </a:rPr>
              <a:t>Swamps</a:t>
            </a:r>
            <a:endParaRPr lang="en-US" dirty="0">
              <a:ea typeface="Times New Roman" charset="0"/>
              <a:cs typeface="Times New Roman" charset="0"/>
            </a:endParaRPr>
          </a:p>
        </p:txBody>
      </p:sp>
      <p:sp>
        <p:nvSpPr>
          <p:cNvPr id="49155" name="Rectangle 2"/>
          <p:cNvSpPr>
            <a:spLocks noGrp="1" noChangeArrowheads="1"/>
          </p:cNvSpPr>
          <p:nvPr>
            <p:ph type="title"/>
          </p:nvPr>
        </p:nvSpPr>
        <p:spPr>
          <a:xfrm>
            <a:off x="685800" y="168275"/>
            <a:ext cx="7772400" cy="762000"/>
          </a:xfrm>
        </p:spPr>
        <p:txBody>
          <a:bodyPr/>
          <a:lstStyle/>
          <a:p>
            <a:pPr eaLnBrk="1" hangingPunct="1"/>
            <a:r>
              <a:rPr lang="en-US" dirty="0">
                <a:solidFill>
                  <a:srgbClr val="16165D"/>
                </a:solidFill>
                <a:ea typeface="Times New Roman" charset="0"/>
                <a:cs typeface="Times New Roman" charset="0"/>
              </a:rPr>
              <a:t>Coastal System Outputs  </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0" y="0"/>
            <a:ext cx="8440738" cy="881063"/>
          </a:xfrm>
        </p:spPr>
        <p:txBody>
          <a:bodyPr/>
          <a:lstStyle/>
          <a:p>
            <a:pPr eaLnBrk="1" hangingPunct="1"/>
            <a:r>
              <a:rPr lang="en-US"/>
              <a:t>Shoreline Features</a:t>
            </a:r>
          </a:p>
        </p:txBody>
      </p:sp>
      <p:sp>
        <p:nvSpPr>
          <p:cNvPr id="47107" name="Rectangle 3"/>
          <p:cNvSpPr>
            <a:spLocks noGrp="1" noChangeArrowheads="1"/>
          </p:cNvSpPr>
          <p:nvPr>
            <p:ph idx="4294967295"/>
          </p:nvPr>
        </p:nvSpPr>
        <p:spPr>
          <a:xfrm>
            <a:off x="627063" y="1143000"/>
            <a:ext cx="8161337" cy="4732338"/>
          </a:xfrm>
        </p:spPr>
        <p:txBody>
          <a:bodyPr/>
          <a:lstStyle/>
          <a:p>
            <a:pPr eaLnBrk="1" hangingPunct="1"/>
            <a:r>
              <a:rPr lang="en-US" sz="4000" dirty="0"/>
              <a:t>Erosional features</a:t>
            </a:r>
          </a:p>
          <a:p>
            <a:pPr lvl="2" eaLnBrk="1" hangingPunct="1"/>
            <a:r>
              <a:rPr lang="en-US" sz="3600" dirty="0"/>
              <a:t>Wave-cut cliffs</a:t>
            </a:r>
          </a:p>
          <a:p>
            <a:pPr lvl="2" eaLnBrk="1" hangingPunct="1"/>
            <a:r>
              <a:rPr lang="en-US" sz="3600" dirty="0"/>
              <a:t>Wave-cut platform</a:t>
            </a:r>
          </a:p>
          <a:p>
            <a:pPr lvl="2" eaLnBrk="1" hangingPunct="1"/>
            <a:r>
              <a:rPr lang="en-US" sz="3600" dirty="0"/>
              <a:t>Features associated with headlands</a:t>
            </a:r>
          </a:p>
          <a:p>
            <a:pPr lvl="3" eaLnBrk="1" hangingPunct="1"/>
            <a:r>
              <a:rPr lang="en-US" sz="3200" dirty="0">
                <a:solidFill>
                  <a:schemeClr val="tx2"/>
                </a:solidFill>
              </a:rPr>
              <a:t>Sea arch</a:t>
            </a:r>
          </a:p>
          <a:p>
            <a:pPr lvl="3" eaLnBrk="1" hangingPunct="1"/>
            <a:r>
              <a:rPr lang="en-US" sz="3200" dirty="0">
                <a:solidFill>
                  <a:schemeClr val="tx2"/>
                </a:solidFill>
              </a:rPr>
              <a:t>Sea stack</a:t>
            </a:r>
            <a:endParaRPr lang="en-US" sz="2800"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EG6_Figure_13_10-L"/>
          <p:cNvPicPr>
            <a:picLocks noGrp="1" noChangeAspect="1" noChangeArrowheads="1"/>
          </p:cNvPicPr>
          <p:nvPr>
            <p:ph idx="4294967295"/>
          </p:nvPr>
        </p:nvPicPr>
        <p:blipFill>
          <a:blip r:embed="rId3"/>
          <a:srcRect/>
          <a:stretch>
            <a:fillRect/>
          </a:stretch>
        </p:blipFill>
        <p:spPr>
          <a:xfrm>
            <a:off x="76200" y="258763"/>
            <a:ext cx="7391400" cy="6370637"/>
          </a:xfrm>
        </p:spPr>
      </p:pic>
      <p:sp>
        <p:nvSpPr>
          <p:cNvPr id="51203" name="Text Box 5"/>
          <p:cNvSpPr txBox="1">
            <a:spLocks noChangeArrowheads="1"/>
          </p:cNvSpPr>
          <p:nvPr/>
        </p:nvSpPr>
        <p:spPr bwMode="auto">
          <a:xfrm>
            <a:off x="7869238" y="6172200"/>
            <a:ext cx="1273175" cy="336550"/>
          </a:xfrm>
          <a:prstGeom prst="rect">
            <a:avLst/>
          </a:prstGeom>
          <a:noFill/>
          <a:ln w="9525">
            <a:noFill/>
            <a:miter lim="800000"/>
            <a:headEnd/>
            <a:tailEnd/>
          </a:ln>
        </p:spPr>
        <p:txBody>
          <a:bodyPr wrap="none">
            <a:prstTxWarp prst="textNoShape">
              <a:avLst/>
            </a:prstTxWarp>
            <a:spAutoFit/>
          </a:bodyPr>
          <a:lstStyle/>
          <a:p>
            <a:r>
              <a:rPr lang="en-US"/>
              <a:t>Figure  13.10</a:t>
            </a:r>
          </a:p>
        </p:txBody>
      </p:sp>
      <p:sp>
        <p:nvSpPr>
          <p:cNvPr id="51204" name="Rectangle 2"/>
          <p:cNvSpPr>
            <a:spLocks noGrp="1" noChangeArrowheads="1"/>
          </p:cNvSpPr>
          <p:nvPr>
            <p:ph type="title"/>
          </p:nvPr>
        </p:nvSpPr>
        <p:spPr>
          <a:xfrm>
            <a:off x="4191000" y="0"/>
            <a:ext cx="4953000" cy="914400"/>
          </a:xfrm>
        </p:spPr>
        <p:txBody>
          <a:bodyPr/>
          <a:lstStyle/>
          <a:p>
            <a:pPr eaLnBrk="1" hangingPunct="1"/>
            <a:r>
              <a:rPr lang="en-US">
                <a:solidFill>
                  <a:srgbClr val="16165D"/>
                </a:solidFill>
              </a:rPr>
              <a:t>Erosional Features</a:t>
            </a:r>
          </a:p>
        </p:txBody>
      </p:sp>
      <p:sp>
        <p:nvSpPr>
          <p:cNvPr id="5120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5120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EG6_Figure_13_01-L"/>
          <p:cNvPicPr>
            <a:picLocks noGrp="1" noChangeAspect="1" noChangeArrowheads="1"/>
          </p:cNvPicPr>
          <p:nvPr>
            <p:ph idx="4294967295"/>
          </p:nvPr>
        </p:nvPicPr>
        <p:blipFill>
          <a:blip r:embed="rId3"/>
          <a:srcRect/>
          <a:stretch>
            <a:fillRect/>
          </a:stretch>
        </p:blipFill>
        <p:spPr>
          <a:xfrm>
            <a:off x="868363" y="0"/>
            <a:ext cx="7888287" cy="6995466"/>
          </a:xfrm>
        </p:spPr>
      </p:pic>
      <p:sp>
        <p:nvSpPr>
          <p:cNvPr id="24579" name="Text Box 6"/>
          <p:cNvSpPr txBox="1">
            <a:spLocks noChangeArrowheads="1"/>
          </p:cNvSpPr>
          <p:nvPr/>
        </p:nvSpPr>
        <p:spPr bwMode="auto">
          <a:xfrm>
            <a:off x="8021638" y="6172200"/>
            <a:ext cx="1120775" cy="336550"/>
          </a:xfrm>
          <a:prstGeom prst="rect">
            <a:avLst/>
          </a:prstGeom>
          <a:noFill/>
          <a:ln w="9525">
            <a:noFill/>
            <a:miter lim="800000"/>
            <a:headEnd/>
            <a:tailEnd/>
          </a:ln>
        </p:spPr>
        <p:txBody>
          <a:bodyPr wrap="none">
            <a:prstTxWarp prst="textNoShape">
              <a:avLst/>
            </a:prstTxWarp>
            <a:spAutoFit/>
          </a:bodyPr>
          <a:lstStyle/>
          <a:p>
            <a:r>
              <a:rPr lang="en-US"/>
              <a:t>Figure 13.1</a:t>
            </a:r>
          </a:p>
        </p:txBody>
      </p:sp>
      <p:sp>
        <p:nvSpPr>
          <p:cNvPr id="24580"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24581"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14325" y="0"/>
            <a:ext cx="8440738" cy="931863"/>
          </a:xfrm>
        </p:spPr>
        <p:txBody>
          <a:bodyPr/>
          <a:lstStyle/>
          <a:p>
            <a:pPr eaLnBrk="1" hangingPunct="1"/>
            <a:r>
              <a:rPr lang="en-US"/>
              <a:t>Shoreline Features</a:t>
            </a:r>
          </a:p>
        </p:txBody>
      </p:sp>
      <p:sp>
        <p:nvSpPr>
          <p:cNvPr id="36869" name="Rectangle 3"/>
          <p:cNvSpPr>
            <a:spLocks noGrp="1" noChangeArrowheads="1"/>
          </p:cNvSpPr>
          <p:nvPr>
            <p:ph idx="1"/>
          </p:nvPr>
        </p:nvSpPr>
        <p:spPr>
          <a:xfrm>
            <a:off x="504825" y="711200"/>
            <a:ext cx="8250238" cy="5536670"/>
          </a:xfrm>
        </p:spPr>
        <p:txBody>
          <a:bodyPr rtlCol="0">
            <a:noAutofit/>
          </a:bodyPr>
          <a:lstStyle/>
          <a:p>
            <a:pPr eaLnBrk="1" fontAlgn="auto" hangingPunct="1">
              <a:spcAft>
                <a:spcPts val="0"/>
              </a:spcAft>
              <a:defRPr/>
            </a:pPr>
            <a:r>
              <a:rPr lang="en-US" dirty="0">
                <a:latin typeface="Times New Roman"/>
                <a:ea typeface="+mn-ea"/>
                <a:cs typeface="Times New Roman"/>
              </a:rPr>
              <a:t>Depositional </a:t>
            </a:r>
            <a:r>
              <a:rPr lang="en-US" dirty="0" smtClean="0">
                <a:latin typeface="Times New Roman"/>
                <a:ea typeface="+mn-ea"/>
                <a:cs typeface="Times New Roman"/>
              </a:rPr>
              <a:t>Coastal features</a:t>
            </a:r>
          </a:p>
          <a:p>
            <a:pPr lvl="2" eaLnBrk="1" fontAlgn="auto" hangingPunct="1">
              <a:spcAft>
                <a:spcPts val="0"/>
              </a:spcAft>
              <a:defRPr/>
            </a:pPr>
            <a:r>
              <a:rPr lang="en-US" sz="3200" dirty="0" smtClean="0">
                <a:solidFill>
                  <a:schemeClr val="tx2"/>
                </a:solidFill>
                <a:latin typeface="Times New Roman"/>
                <a:ea typeface="+mn-ea"/>
                <a:cs typeface="Times New Roman"/>
              </a:rPr>
              <a:t>Beach </a:t>
            </a:r>
            <a:r>
              <a:rPr lang="en-US" sz="3200" dirty="0">
                <a:solidFill>
                  <a:schemeClr val="tx2"/>
                </a:solidFill>
                <a:latin typeface="Times New Roman"/>
                <a:ea typeface="+mn-ea"/>
                <a:cs typeface="Times New Roman"/>
              </a:rPr>
              <a:t>(foreshore and backshore zones)</a:t>
            </a:r>
          </a:p>
          <a:p>
            <a:pPr lvl="3" eaLnBrk="1" fontAlgn="auto" hangingPunct="1">
              <a:spcAft>
                <a:spcPts val="0"/>
              </a:spcAft>
              <a:defRPr/>
            </a:pPr>
            <a:r>
              <a:rPr lang="en-US" sz="3200" dirty="0">
                <a:latin typeface="Times New Roman"/>
                <a:ea typeface="+mn-ea"/>
                <a:cs typeface="Times New Roman"/>
              </a:rPr>
              <a:t>Foreshore is between low and high tide and affected by swash and backwash of breaking waves; backshore is above normal high </a:t>
            </a:r>
            <a:r>
              <a:rPr lang="en-US" sz="3200" dirty="0" smtClean="0">
                <a:latin typeface="Times New Roman"/>
                <a:ea typeface="+mn-ea"/>
                <a:cs typeface="Times New Roman"/>
              </a:rPr>
              <a:t>tide</a:t>
            </a:r>
          </a:p>
          <a:p>
            <a:pPr lvl="3" eaLnBrk="1" fontAlgn="auto" hangingPunct="1">
              <a:spcAft>
                <a:spcPts val="0"/>
              </a:spcAft>
              <a:defRPr/>
            </a:pPr>
            <a:r>
              <a:rPr lang="en-US" sz="3200" dirty="0" smtClean="0">
                <a:latin typeface="Times New Roman"/>
                <a:ea typeface="+mn-ea"/>
                <a:cs typeface="Times New Roman"/>
              </a:rPr>
              <a:t>Place along the coast where sediment is in motion, deposited by waves and currents</a:t>
            </a:r>
          </a:p>
          <a:p>
            <a:pPr lvl="3" eaLnBrk="1" fontAlgn="auto" hangingPunct="1">
              <a:spcAft>
                <a:spcPts val="0"/>
              </a:spcAft>
              <a:defRPr/>
            </a:pPr>
            <a:r>
              <a:rPr lang="en-US" sz="3200" dirty="0" smtClean="0">
                <a:latin typeface="Times New Roman"/>
                <a:ea typeface="+mn-ea"/>
                <a:cs typeface="Times New Roman"/>
              </a:rPr>
              <a:t>Beach zone ranges, on average, from 5m above high tide to 10m below low tide</a:t>
            </a:r>
            <a:endParaRPr lang="en-US" sz="3200" dirty="0">
              <a:latin typeface="Times New Roman"/>
              <a:ea typeface="+mn-ea"/>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0" y="0"/>
            <a:ext cx="8440738" cy="931863"/>
          </a:xfrm>
        </p:spPr>
        <p:txBody>
          <a:bodyPr/>
          <a:lstStyle/>
          <a:p>
            <a:pPr eaLnBrk="1" hangingPunct="1"/>
            <a:r>
              <a:rPr lang="en-US"/>
              <a:t>Shoreline Features</a:t>
            </a:r>
          </a:p>
        </p:txBody>
      </p:sp>
      <p:sp>
        <p:nvSpPr>
          <p:cNvPr id="54275" name="Rectangle 3"/>
          <p:cNvSpPr>
            <a:spLocks noGrp="1" noChangeArrowheads="1"/>
          </p:cNvSpPr>
          <p:nvPr>
            <p:ph idx="4294967295"/>
          </p:nvPr>
        </p:nvSpPr>
        <p:spPr>
          <a:xfrm>
            <a:off x="1100138" y="990600"/>
            <a:ext cx="8043862" cy="5630863"/>
          </a:xfrm>
        </p:spPr>
        <p:txBody>
          <a:bodyPr>
            <a:normAutofit lnSpcReduction="10000"/>
          </a:bodyPr>
          <a:lstStyle/>
          <a:p>
            <a:pPr eaLnBrk="1" hangingPunct="1"/>
            <a:r>
              <a:rPr lang="en-US" sz="3600" dirty="0">
                <a:latin typeface="Times New Roman"/>
                <a:cs typeface="Times New Roman"/>
              </a:rPr>
              <a:t>Depositional features</a:t>
            </a:r>
          </a:p>
          <a:p>
            <a:pPr lvl="2" eaLnBrk="1" hangingPunct="1"/>
            <a:r>
              <a:rPr lang="en-US" sz="3600" dirty="0">
                <a:solidFill>
                  <a:schemeClr val="tx2"/>
                </a:solidFill>
                <a:latin typeface="Times New Roman"/>
                <a:cs typeface="Times New Roman"/>
              </a:rPr>
              <a:t>Spits </a:t>
            </a:r>
            <a:r>
              <a:rPr lang="en-US" sz="3600" dirty="0">
                <a:latin typeface="Times New Roman"/>
                <a:cs typeface="Times New Roman"/>
              </a:rPr>
              <a:t>- </a:t>
            </a:r>
            <a:r>
              <a:rPr lang="en-US" sz="3200" dirty="0">
                <a:latin typeface="Times New Roman"/>
                <a:cs typeface="Times New Roman"/>
              </a:rPr>
              <a:t>elongated ridges of sand extending from land into the mouth of an adjacent </a:t>
            </a:r>
            <a:r>
              <a:rPr lang="en-US" sz="3200" dirty="0" smtClean="0">
                <a:latin typeface="Times New Roman"/>
                <a:cs typeface="Times New Roman"/>
              </a:rPr>
              <a:t>bay</a:t>
            </a:r>
          </a:p>
          <a:p>
            <a:pPr lvl="3"/>
            <a:r>
              <a:rPr lang="en-US" sz="2400" dirty="0" smtClean="0">
                <a:latin typeface="Times New Roman"/>
                <a:cs typeface="Times New Roman"/>
              </a:rPr>
              <a:t>Often </a:t>
            </a:r>
            <a:r>
              <a:rPr lang="en-US" sz="2400" dirty="0">
                <a:latin typeface="Times New Roman"/>
                <a:cs typeface="Times New Roman"/>
              </a:rPr>
              <a:t>the end of a spit hooks landward in response to wave-generated currents</a:t>
            </a:r>
          </a:p>
          <a:p>
            <a:pPr lvl="2" eaLnBrk="1" hangingPunct="1"/>
            <a:r>
              <a:rPr lang="en-US" sz="3600" dirty="0">
                <a:solidFill>
                  <a:schemeClr val="tx2"/>
                </a:solidFill>
                <a:latin typeface="Times New Roman"/>
                <a:cs typeface="Times New Roman"/>
              </a:rPr>
              <a:t>Baymouth bar </a:t>
            </a:r>
            <a:r>
              <a:rPr lang="en-US" sz="4000" dirty="0">
                <a:latin typeface="Times New Roman"/>
                <a:cs typeface="Times New Roman"/>
              </a:rPr>
              <a:t>- </a:t>
            </a:r>
            <a:r>
              <a:rPr lang="en-US" sz="3200" dirty="0">
                <a:latin typeface="Times New Roman"/>
                <a:cs typeface="Times New Roman"/>
              </a:rPr>
              <a:t>sand bar that completely crosses a bay</a:t>
            </a:r>
          </a:p>
          <a:p>
            <a:pPr lvl="2" eaLnBrk="1" hangingPunct="1"/>
            <a:r>
              <a:rPr lang="en-US" sz="3600" dirty="0" err="1">
                <a:solidFill>
                  <a:schemeClr val="tx2"/>
                </a:solidFill>
                <a:latin typeface="Times New Roman"/>
                <a:cs typeface="Times New Roman"/>
              </a:rPr>
              <a:t>Tombolo</a:t>
            </a:r>
            <a:r>
              <a:rPr lang="en-US" sz="3600" dirty="0">
                <a:latin typeface="Times New Roman"/>
                <a:cs typeface="Times New Roman"/>
              </a:rPr>
              <a:t> - </a:t>
            </a:r>
            <a:r>
              <a:rPr lang="en-US" sz="3200" dirty="0">
                <a:latin typeface="Times New Roman"/>
                <a:cs typeface="Times New Roman"/>
              </a:rPr>
              <a:t>ridge of sand that connects an island to the mainland or another island</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a:xfrm>
            <a:off x="330200" y="0"/>
            <a:ext cx="8440738" cy="1143000"/>
          </a:xfrm>
          <a:noFill/>
        </p:spPr>
        <p:txBody>
          <a:bodyPr/>
          <a:lstStyle/>
          <a:p>
            <a:pPr eaLnBrk="1" hangingPunct="1"/>
            <a:r>
              <a:rPr lang="en-US"/>
              <a:t>Shoreline Features</a:t>
            </a:r>
          </a:p>
        </p:txBody>
      </p:sp>
      <p:sp>
        <p:nvSpPr>
          <p:cNvPr id="58371" name="Rectangle 3"/>
          <p:cNvSpPr>
            <a:spLocks noGrp="1" noChangeArrowheads="1"/>
          </p:cNvSpPr>
          <p:nvPr>
            <p:ph idx="1"/>
          </p:nvPr>
        </p:nvSpPr>
        <p:spPr>
          <a:xfrm>
            <a:off x="830263" y="1092200"/>
            <a:ext cx="7313612" cy="5765800"/>
          </a:xfrm>
        </p:spPr>
        <p:txBody>
          <a:bodyPr/>
          <a:lstStyle/>
          <a:p>
            <a:pPr eaLnBrk="1" hangingPunct="1"/>
            <a:r>
              <a:rPr lang="en-US" sz="4000" dirty="0">
                <a:latin typeface="Times New Roman"/>
                <a:cs typeface="Times New Roman"/>
              </a:rPr>
              <a:t>Depositional features</a:t>
            </a:r>
          </a:p>
          <a:p>
            <a:pPr lvl="2" eaLnBrk="1" hangingPunct="1"/>
            <a:r>
              <a:rPr lang="en-US" sz="3600" dirty="0">
                <a:solidFill>
                  <a:schemeClr val="tx2"/>
                </a:solidFill>
                <a:latin typeface="Times New Roman"/>
                <a:cs typeface="Times New Roman"/>
              </a:rPr>
              <a:t>Barrier islands</a:t>
            </a:r>
            <a:r>
              <a:rPr lang="en-US" sz="2800" dirty="0">
                <a:latin typeface="Times New Roman"/>
                <a:cs typeface="Times New Roman"/>
              </a:rPr>
              <a:t> – </a:t>
            </a:r>
            <a:r>
              <a:rPr lang="en-US" sz="3200" dirty="0">
                <a:latin typeface="Times New Roman"/>
                <a:cs typeface="Times New Roman"/>
              </a:rPr>
              <a:t>low ridges of land that parallel the shore</a:t>
            </a:r>
          </a:p>
          <a:p>
            <a:pPr lvl="3" eaLnBrk="1" hangingPunct="1"/>
            <a:r>
              <a:rPr lang="en-US" sz="2800" dirty="0">
                <a:latin typeface="Times New Roman"/>
                <a:cs typeface="Times New Roman"/>
              </a:rPr>
              <a:t>Separated from the shore by lagoons</a:t>
            </a:r>
          </a:p>
          <a:p>
            <a:pPr lvl="3" eaLnBrk="1" hangingPunct="1"/>
            <a:r>
              <a:rPr lang="en-US" sz="2800" dirty="0">
                <a:latin typeface="Times New Roman"/>
                <a:cs typeface="Times New Roman"/>
              </a:rPr>
              <a:t>Originate as spits, sand scoured from the bottom by waves, and Ice Age sand dunes</a:t>
            </a:r>
          </a:p>
          <a:p>
            <a:pPr lvl="2" eaLnBrk="1" hangingPunct="1"/>
            <a:r>
              <a:rPr lang="en-US" sz="3600" dirty="0">
                <a:solidFill>
                  <a:schemeClr val="tx2"/>
                </a:solidFill>
                <a:latin typeface="Times New Roman"/>
                <a:cs typeface="Times New Roman"/>
              </a:rPr>
              <a:t>Tidal delta</a:t>
            </a:r>
            <a:r>
              <a:rPr lang="en-US" sz="3600" dirty="0">
                <a:latin typeface="Times New Roman"/>
                <a:cs typeface="Times New Roman"/>
              </a:rPr>
              <a:t> – </a:t>
            </a:r>
            <a:r>
              <a:rPr lang="en-US" sz="3200" dirty="0">
                <a:latin typeface="Times New Roman"/>
                <a:cs typeface="Times New Roman"/>
              </a:rPr>
              <a:t>created by tidal currents depositing sand into lagoons</a:t>
            </a:r>
          </a:p>
          <a:p>
            <a:pPr lvl="3" eaLnBrk="1" hangingPunct="1"/>
            <a:endParaRPr lang="en-US" sz="2400" b="1"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5"/>
          <p:cNvSpPr txBox="1">
            <a:spLocks noChangeArrowheads="1"/>
          </p:cNvSpPr>
          <p:nvPr/>
        </p:nvSpPr>
        <p:spPr bwMode="auto">
          <a:xfrm>
            <a:off x="7869238" y="6096000"/>
            <a:ext cx="1273175" cy="336550"/>
          </a:xfrm>
          <a:prstGeom prst="rect">
            <a:avLst/>
          </a:prstGeom>
          <a:noFill/>
          <a:ln w="9525">
            <a:noFill/>
            <a:miter lim="800000"/>
            <a:headEnd/>
            <a:tailEnd/>
          </a:ln>
        </p:spPr>
        <p:txBody>
          <a:bodyPr wrap="none">
            <a:prstTxWarp prst="textNoShape">
              <a:avLst/>
            </a:prstTxWarp>
            <a:spAutoFit/>
          </a:bodyPr>
          <a:lstStyle/>
          <a:p>
            <a:r>
              <a:rPr lang="en-US"/>
              <a:t>Figure  13.12</a:t>
            </a:r>
          </a:p>
        </p:txBody>
      </p:sp>
      <p:pic>
        <p:nvPicPr>
          <p:cNvPr id="55299" name="Picture 5" descr="EG6_Figure_13_12-L"/>
          <p:cNvPicPr>
            <a:picLocks noGrp="1" noChangeAspect="1" noChangeArrowheads="1"/>
          </p:cNvPicPr>
          <p:nvPr>
            <p:ph idx="4294967295"/>
          </p:nvPr>
        </p:nvPicPr>
        <p:blipFill>
          <a:blip r:embed="rId3"/>
          <a:srcRect/>
          <a:stretch>
            <a:fillRect/>
          </a:stretch>
        </p:blipFill>
        <p:spPr>
          <a:xfrm>
            <a:off x="228600" y="609600"/>
            <a:ext cx="7010400" cy="6013450"/>
          </a:xfrm>
        </p:spPr>
      </p:pic>
      <p:sp>
        <p:nvSpPr>
          <p:cNvPr id="55300"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55301"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
        <p:nvSpPr>
          <p:cNvPr id="55302"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Depositional Coastal Features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p:cNvPicPr>
          <p:nvPr/>
        </p:nvPicPr>
        <p:blipFill>
          <a:blip r:embed="rId2"/>
          <a:srcRect/>
          <a:stretch>
            <a:fillRect/>
          </a:stretch>
        </p:blipFill>
        <p:spPr bwMode="auto">
          <a:xfrm>
            <a:off x="0" y="0"/>
            <a:ext cx="6542088" cy="6858000"/>
          </a:xfrm>
          <a:prstGeom prst="rect">
            <a:avLst/>
          </a:prstGeom>
          <a:noFill/>
          <a:ln w="9525">
            <a:noFill/>
            <a:miter lim="800000"/>
            <a:headEnd/>
            <a:tailEnd/>
          </a:ln>
        </p:spPr>
      </p:pic>
      <p:sp>
        <p:nvSpPr>
          <p:cNvPr id="55299" name="Rectangle 5"/>
          <p:cNvSpPr>
            <a:spLocks noChangeArrowheads="1"/>
          </p:cNvSpPr>
          <p:nvPr/>
        </p:nvSpPr>
        <p:spPr bwMode="auto">
          <a:xfrm>
            <a:off x="3149600" y="482600"/>
            <a:ext cx="5486400" cy="646113"/>
          </a:xfrm>
          <a:prstGeom prst="rect">
            <a:avLst/>
          </a:prstGeom>
          <a:noFill/>
          <a:ln w="9525">
            <a:noFill/>
            <a:miter lim="800000"/>
            <a:headEnd/>
            <a:tailEnd/>
          </a:ln>
        </p:spPr>
        <p:txBody>
          <a:bodyPr wrap="none">
            <a:prstTxWarp prst="textNoShape">
              <a:avLst/>
            </a:prstTxWarp>
            <a:spAutoFit/>
          </a:bodyPr>
          <a:lstStyle/>
          <a:p>
            <a:r>
              <a:rPr lang="en-US" sz="3600"/>
              <a:t>Dungeness Spit, Washington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title"/>
          </p:nvPr>
        </p:nvSpPr>
        <p:spPr>
          <a:xfrm>
            <a:off x="296863" y="0"/>
            <a:ext cx="8440737" cy="896938"/>
          </a:xfrm>
          <a:noFill/>
        </p:spPr>
        <p:txBody>
          <a:bodyPr/>
          <a:lstStyle/>
          <a:p>
            <a:pPr eaLnBrk="1" hangingPunct="1"/>
            <a:r>
              <a:rPr lang="en-US"/>
              <a:t>Shoreline Features</a:t>
            </a:r>
          </a:p>
        </p:txBody>
      </p:sp>
      <p:sp>
        <p:nvSpPr>
          <p:cNvPr id="59395" name="Text Box 4"/>
          <p:cNvSpPr txBox="1">
            <a:spLocks noChangeArrowheads="1"/>
          </p:cNvSpPr>
          <p:nvPr/>
        </p:nvSpPr>
        <p:spPr bwMode="auto">
          <a:xfrm>
            <a:off x="0" y="6138863"/>
            <a:ext cx="9144000" cy="523875"/>
          </a:xfrm>
          <a:prstGeom prst="rect">
            <a:avLst/>
          </a:prstGeom>
          <a:noFill/>
          <a:ln w="9525">
            <a:noFill/>
            <a:miter lim="800000"/>
            <a:headEnd/>
            <a:tailEnd/>
          </a:ln>
        </p:spPr>
        <p:txBody>
          <a:bodyPr>
            <a:prstTxWarp prst="textNoShape">
              <a:avLst/>
            </a:prstTxWarp>
            <a:spAutoFit/>
          </a:bodyPr>
          <a:lstStyle/>
          <a:p>
            <a:pPr>
              <a:spcBef>
                <a:spcPct val="50000"/>
              </a:spcBef>
            </a:pPr>
            <a:r>
              <a:rPr lang="en-US" sz="2800">
                <a:solidFill>
                  <a:schemeClr val="tx2"/>
                </a:solidFill>
              </a:rPr>
              <a:t>Barrier Islands along the Texas coast.</a:t>
            </a:r>
          </a:p>
        </p:txBody>
      </p:sp>
      <p:pic>
        <p:nvPicPr>
          <p:cNvPr id="59396" name="Picture 7" descr="76"/>
          <p:cNvPicPr>
            <a:picLocks noChangeAspect="1" noChangeArrowheads="1"/>
          </p:cNvPicPr>
          <p:nvPr/>
        </p:nvPicPr>
        <p:blipFill>
          <a:blip r:embed="rId2"/>
          <a:srcRect/>
          <a:stretch>
            <a:fillRect/>
          </a:stretch>
        </p:blipFill>
        <p:spPr bwMode="auto">
          <a:xfrm>
            <a:off x="66675" y="923925"/>
            <a:ext cx="9077325" cy="50942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8" descr="EG6_Figure_13_15-topL"/>
          <p:cNvPicPr>
            <a:picLocks noChangeAspect="1" noChangeArrowheads="1"/>
          </p:cNvPicPr>
          <p:nvPr/>
        </p:nvPicPr>
        <p:blipFill>
          <a:blip r:embed="rId3"/>
          <a:srcRect/>
          <a:stretch>
            <a:fillRect/>
          </a:stretch>
        </p:blipFill>
        <p:spPr bwMode="auto">
          <a:xfrm>
            <a:off x="2286000" y="855663"/>
            <a:ext cx="6858000" cy="5556250"/>
          </a:xfrm>
          <a:prstGeom prst="rect">
            <a:avLst/>
          </a:prstGeom>
          <a:noFill/>
          <a:ln w="9525">
            <a:noFill/>
            <a:miter lim="800000"/>
            <a:headEnd/>
            <a:tailEnd/>
          </a:ln>
        </p:spPr>
      </p:pic>
      <p:sp>
        <p:nvSpPr>
          <p:cNvPr id="61443" name="Rectangle 2"/>
          <p:cNvSpPr>
            <a:spLocks noGrp="1" noChangeArrowheads="1"/>
          </p:cNvSpPr>
          <p:nvPr>
            <p:ph type="title"/>
          </p:nvPr>
        </p:nvSpPr>
        <p:spPr>
          <a:xfrm>
            <a:off x="228600" y="855663"/>
            <a:ext cx="7772400" cy="762000"/>
          </a:xfrm>
        </p:spPr>
        <p:txBody>
          <a:bodyPr>
            <a:normAutofit fontScale="90000"/>
          </a:bodyPr>
          <a:lstStyle/>
          <a:p>
            <a:pPr algn="l" eaLnBrk="1" hangingPunct="1"/>
            <a:r>
              <a:rPr lang="en-US" dirty="0" err="1">
                <a:solidFill>
                  <a:srgbClr val="16165D"/>
                </a:solidFill>
              </a:rPr>
              <a:t>Chandeleur</a:t>
            </a:r>
            <a:r>
              <a:rPr lang="en-US" dirty="0">
                <a:solidFill>
                  <a:srgbClr val="16165D"/>
                </a:solidFill>
              </a:rPr>
              <a:t/>
            </a:r>
            <a:br>
              <a:rPr lang="en-US" dirty="0">
                <a:solidFill>
                  <a:srgbClr val="16165D"/>
                </a:solidFill>
              </a:rPr>
            </a:br>
            <a:r>
              <a:rPr lang="en-US" dirty="0" smtClean="0">
                <a:solidFill>
                  <a:srgbClr val="16165D"/>
                </a:solidFill>
              </a:rPr>
              <a:t>Islands</a:t>
            </a:r>
            <a:br>
              <a:rPr lang="en-US" dirty="0" smtClean="0">
                <a:solidFill>
                  <a:srgbClr val="16165D"/>
                </a:solidFill>
              </a:rPr>
            </a:br>
            <a:endParaRPr lang="en-US" dirty="0">
              <a:solidFill>
                <a:srgbClr val="16165D"/>
              </a:solidFill>
            </a:endParaRPr>
          </a:p>
        </p:txBody>
      </p:sp>
      <p:sp>
        <p:nvSpPr>
          <p:cNvPr id="61444" name="Text Box 7"/>
          <p:cNvSpPr txBox="1">
            <a:spLocks noChangeArrowheads="1"/>
          </p:cNvSpPr>
          <p:nvPr/>
        </p:nvSpPr>
        <p:spPr bwMode="auto">
          <a:xfrm>
            <a:off x="762000" y="6096000"/>
            <a:ext cx="1222375" cy="336550"/>
          </a:xfrm>
          <a:prstGeom prst="rect">
            <a:avLst/>
          </a:prstGeom>
          <a:noFill/>
          <a:ln w="9525">
            <a:noFill/>
            <a:miter lim="800000"/>
            <a:headEnd/>
            <a:tailEnd/>
          </a:ln>
        </p:spPr>
        <p:txBody>
          <a:bodyPr wrap="none">
            <a:prstTxWarp prst="textNoShape">
              <a:avLst/>
            </a:prstTxWarp>
            <a:spAutoFit/>
          </a:bodyPr>
          <a:lstStyle/>
          <a:p>
            <a:r>
              <a:rPr lang="en-US"/>
              <a:t>Figure 13.15</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28600" y="228600"/>
            <a:ext cx="7772400" cy="762000"/>
          </a:xfrm>
        </p:spPr>
        <p:txBody>
          <a:bodyPr>
            <a:normAutofit fontScale="90000"/>
          </a:bodyPr>
          <a:lstStyle/>
          <a:p>
            <a:pPr algn="l" eaLnBrk="1" hangingPunct="1"/>
            <a:r>
              <a:rPr lang="en-US"/>
              <a:t>Chandeleur</a:t>
            </a:r>
            <a:br>
              <a:rPr lang="en-US"/>
            </a:br>
            <a:r>
              <a:rPr lang="en-US"/>
              <a:t>Islands</a:t>
            </a:r>
          </a:p>
        </p:txBody>
      </p:sp>
      <p:sp>
        <p:nvSpPr>
          <p:cNvPr id="63491" name="Text Box 7"/>
          <p:cNvSpPr txBox="1">
            <a:spLocks noChangeArrowheads="1"/>
          </p:cNvSpPr>
          <p:nvPr/>
        </p:nvSpPr>
        <p:spPr bwMode="auto">
          <a:xfrm>
            <a:off x="1752600" y="6096000"/>
            <a:ext cx="1222375" cy="336550"/>
          </a:xfrm>
          <a:prstGeom prst="rect">
            <a:avLst/>
          </a:prstGeom>
          <a:noFill/>
          <a:ln w="9525">
            <a:noFill/>
            <a:miter lim="800000"/>
            <a:headEnd/>
            <a:tailEnd/>
          </a:ln>
        </p:spPr>
        <p:txBody>
          <a:bodyPr wrap="none">
            <a:prstTxWarp prst="textNoShape">
              <a:avLst/>
            </a:prstTxWarp>
            <a:spAutoFit/>
          </a:bodyPr>
          <a:lstStyle/>
          <a:p>
            <a:r>
              <a:rPr lang="en-US"/>
              <a:t>Figure 13.15</a:t>
            </a:r>
          </a:p>
        </p:txBody>
      </p:sp>
      <p:pic>
        <p:nvPicPr>
          <p:cNvPr id="63492" name="Picture 5" descr="EG6_Figure_13_15d-L"/>
          <p:cNvPicPr>
            <a:picLocks noChangeAspect="1" noChangeArrowheads="1"/>
          </p:cNvPicPr>
          <p:nvPr/>
        </p:nvPicPr>
        <p:blipFill>
          <a:blip r:embed="rId3"/>
          <a:srcRect/>
          <a:stretch>
            <a:fillRect/>
          </a:stretch>
        </p:blipFill>
        <p:spPr bwMode="auto">
          <a:xfrm>
            <a:off x="3276600" y="0"/>
            <a:ext cx="4951413" cy="6553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896938" y="0"/>
            <a:ext cx="7313612" cy="868363"/>
          </a:xfrm>
        </p:spPr>
        <p:txBody>
          <a:bodyPr/>
          <a:lstStyle/>
          <a:p>
            <a:pPr eaLnBrk="1" hangingPunct="1"/>
            <a:r>
              <a:rPr lang="en-US" smtClean="0"/>
              <a:t>Coral Reefs</a:t>
            </a:r>
          </a:p>
        </p:txBody>
      </p:sp>
      <p:sp>
        <p:nvSpPr>
          <p:cNvPr id="61443" name="Content Placeholder 2"/>
          <p:cNvSpPr>
            <a:spLocks noGrp="1"/>
          </p:cNvSpPr>
          <p:nvPr>
            <p:ph idx="1"/>
          </p:nvPr>
        </p:nvSpPr>
        <p:spPr>
          <a:xfrm>
            <a:off x="592138" y="1006475"/>
            <a:ext cx="8247062" cy="5106988"/>
          </a:xfrm>
        </p:spPr>
        <p:txBody>
          <a:bodyPr>
            <a:normAutofit lnSpcReduction="10000"/>
          </a:bodyPr>
          <a:lstStyle/>
          <a:p>
            <a:pPr eaLnBrk="1" hangingPunct="1"/>
            <a:r>
              <a:rPr lang="en-US" sz="3200" dirty="0" smtClean="0"/>
              <a:t>Most diverse marine ecosystems</a:t>
            </a:r>
          </a:p>
          <a:p>
            <a:pPr eaLnBrk="1" hangingPunct="1"/>
            <a:r>
              <a:rPr lang="en-US" sz="3200" dirty="0" smtClean="0"/>
              <a:t>Living colonial corals range in distribution from about 30</a:t>
            </a:r>
            <a:r>
              <a:rPr lang="en-US" sz="3200" baseline="30000" dirty="0" smtClean="0"/>
              <a:t>o</a:t>
            </a:r>
            <a:r>
              <a:rPr lang="en-US" sz="3200" dirty="0" smtClean="0"/>
              <a:t>N to 30</a:t>
            </a:r>
            <a:r>
              <a:rPr lang="en-US" sz="3200" baseline="30000" dirty="0" smtClean="0"/>
              <a:t>o</a:t>
            </a:r>
            <a:r>
              <a:rPr lang="en-US" sz="3200" dirty="0" smtClean="0"/>
              <a:t>S</a:t>
            </a:r>
          </a:p>
          <a:p>
            <a:pPr eaLnBrk="1" hangingPunct="1"/>
            <a:r>
              <a:rPr lang="en-US" sz="3200" dirty="0" smtClean="0"/>
              <a:t>Specific ecological zone – </a:t>
            </a:r>
          </a:p>
          <a:p>
            <a:pPr lvl="1" eaLnBrk="1" hangingPunct="1"/>
            <a:r>
              <a:rPr lang="en-US" sz="2800" dirty="0" smtClean="0"/>
              <a:t>10m to 55m depth</a:t>
            </a:r>
          </a:p>
          <a:p>
            <a:pPr lvl="1" eaLnBrk="1" hangingPunct="1"/>
            <a:r>
              <a:rPr lang="en-US" sz="3200" dirty="0" smtClean="0"/>
              <a:t>27 to 40 parts per thousand salinity</a:t>
            </a:r>
          </a:p>
          <a:p>
            <a:pPr lvl="1" eaLnBrk="1" hangingPunct="1"/>
            <a:r>
              <a:rPr lang="en-US" sz="3200" dirty="0" smtClean="0"/>
              <a:t>18</a:t>
            </a:r>
            <a:r>
              <a:rPr lang="en-US" sz="3200" baseline="30000" dirty="0" smtClean="0"/>
              <a:t>o</a:t>
            </a:r>
            <a:r>
              <a:rPr lang="en-US" sz="3200" dirty="0" smtClean="0"/>
              <a:t> to 29</a:t>
            </a:r>
            <a:r>
              <a:rPr lang="en-US" sz="3200" baseline="30000" dirty="0" smtClean="0"/>
              <a:t>o</a:t>
            </a:r>
            <a:r>
              <a:rPr lang="en-US" sz="3200" dirty="0" smtClean="0"/>
              <a:t> C water temperature</a:t>
            </a:r>
          </a:p>
          <a:p>
            <a:pPr lvl="1" eaLnBrk="1" hangingPunct="1"/>
            <a:r>
              <a:rPr lang="en-US" sz="3200" dirty="0" smtClean="0"/>
              <a:t>Exception to this: unique species of cool corals that exist in dark, cold, water and deep ocean</a:t>
            </a:r>
          </a:p>
          <a:p>
            <a:pPr eaLnBrk="1" hangingPunct="1"/>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title"/>
          </p:nvPr>
        </p:nvSpPr>
        <p:spPr>
          <a:xfrm>
            <a:off x="330200" y="0"/>
            <a:ext cx="8440738" cy="863600"/>
          </a:xfrm>
          <a:noFill/>
        </p:spPr>
        <p:txBody>
          <a:bodyPr>
            <a:normAutofit fontScale="90000"/>
          </a:bodyPr>
          <a:lstStyle/>
          <a:p>
            <a:pPr eaLnBrk="1" hangingPunct="1"/>
            <a:r>
              <a:rPr lang="en-US" dirty="0" smtClean="0">
                <a:solidFill>
                  <a:srgbClr val="FF6600"/>
                </a:solidFill>
              </a:rPr>
              <a:t>Living Coastal Environments: Corals, wetlands, salt marshes and mangroves </a:t>
            </a:r>
          </a:p>
        </p:txBody>
      </p:sp>
      <p:sp>
        <p:nvSpPr>
          <p:cNvPr id="62467" name="Rectangle 2"/>
          <p:cNvSpPr>
            <a:spLocks noGrp="1" noChangeArrowheads="1"/>
          </p:cNvSpPr>
          <p:nvPr>
            <p:ph idx="1"/>
          </p:nvPr>
        </p:nvSpPr>
        <p:spPr>
          <a:xfrm>
            <a:off x="508000" y="1295400"/>
            <a:ext cx="8636000" cy="5562600"/>
          </a:xfrm>
        </p:spPr>
        <p:txBody>
          <a:bodyPr>
            <a:normAutofit/>
          </a:bodyPr>
          <a:lstStyle/>
          <a:p>
            <a:pPr eaLnBrk="1" hangingPunct="1">
              <a:lnSpc>
                <a:spcPct val="90000"/>
              </a:lnSpc>
            </a:pPr>
            <a:r>
              <a:rPr lang="en-US" sz="2800" dirty="0" smtClean="0"/>
              <a:t>Corals: prominent </a:t>
            </a:r>
            <a:r>
              <a:rPr lang="en-US" sz="2800" dirty="0"/>
              <a:t>elements of some tropical coastal zones; reef growth favoured by</a:t>
            </a:r>
            <a:r>
              <a:rPr lang="en-US" sz="2800" dirty="0" smtClean="0"/>
              <a:t>:</a:t>
            </a:r>
          </a:p>
          <a:p>
            <a:pPr lvl="2" eaLnBrk="1" hangingPunct="1">
              <a:lnSpc>
                <a:spcPct val="90000"/>
              </a:lnSpc>
            </a:pPr>
            <a:r>
              <a:rPr lang="en-US" sz="3200" dirty="0" smtClean="0"/>
              <a:t>Symbiotic relationship with algae</a:t>
            </a:r>
          </a:p>
          <a:p>
            <a:pPr lvl="2" eaLnBrk="1" hangingPunct="1">
              <a:lnSpc>
                <a:spcPct val="90000"/>
              </a:lnSpc>
            </a:pPr>
            <a:r>
              <a:rPr lang="en-US" sz="3200" dirty="0" smtClean="0"/>
              <a:t>Low </a:t>
            </a:r>
            <a:r>
              <a:rPr lang="en-US" sz="3200" dirty="0"/>
              <a:t>nutrient levels and normal salinity</a:t>
            </a:r>
          </a:p>
          <a:p>
            <a:pPr lvl="2" eaLnBrk="1" hangingPunct="1">
              <a:lnSpc>
                <a:spcPct val="90000"/>
              </a:lnSpc>
            </a:pPr>
            <a:r>
              <a:rPr lang="en-US" sz="3200" dirty="0"/>
              <a:t>Lots of</a:t>
            </a:r>
            <a:r>
              <a:rPr lang="en-US" sz="3200" dirty="0" smtClean="0"/>
              <a:t> light</a:t>
            </a:r>
          </a:p>
          <a:p>
            <a:pPr lvl="2" eaLnBrk="1" hangingPunct="1">
              <a:lnSpc>
                <a:spcPct val="90000"/>
              </a:lnSpc>
            </a:pPr>
            <a:r>
              <a:rPr lang="en-US" sz="3200" dirty="0" smtClean="0"/>
              <a:t>Charles Darwin (1842) presented a hypothesis for reef formation</a:t>
            </a:r>
          </a:p>
          <a:p>
            <a:pPr lvl="3" eaLnBrk="1" hangingPunct="1">
              <a:lnSpc>
                <a:spcPct val="90000"/>
              </a:lnSpc>
            </a:pPr>
            <a:r>
              <a:rPr lang="en-US" sz="3000" dirty="0" smtClean="0"/>
              <a:t>Reefs develop around volcanic islands; equilibrium maintained between subsidence of the island and the upward growth of coral</a:t>
            </a:r>
          </a:p>
          <a:p>
            <a:pPr lvl="2" eaLnBrk="1" hangingPunct="1">
              <a:lnSpc>
                <a:spcPct val="90000"/>
              </a:lnSpc>
              <a:buFontTx/>
              <a:buNone/>
            </a:pPr>
            <a:endParaRPr lang="en-US" sz="2800" b="1" dirty="0" smtClean="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457200" y="1117600"/>
            <a:ext cx="8229600" cy="5740400"/>
          </a:xfrm>
        </p:spPr>
        <p:txBody>
          <a:bodyPr>
            <a:normAutofit fontScale="85000" lnSpcReduction="10000"/>
          </a:bodyPr>
          <a:lstStyle/>
          <a:p>
            <a:pPr eaLnBrk="1" hangingPunct="1">
              <a:lnSpc>
                <a:spcPct val="90000"/>
              </a:lnSpc>
            </a:pPr>
            <a:r>
              <a:rPr lang="en-US" sz="3892" dirty="0">
                <a:latin typeface="Times New Roman"/>
                <a:ea typeface="Times New Roman" charset="0"/>
                <a:cs typeface="Times New Roman"/>
              </a:rPr>
              <a:t>Chemical Composition of </a:t>
            </a:r>
            <a:r>
              <a:rPr lang="en-US" sz="3892" dirty="0" smtClean="0">
                <a:latin typeface="Times New Roman"/>
                <a:ea typeface="Times New Roman" charset="0"/>
                <a:cs typeface="Times New Roman"/>
              </a:rPr>
              <a:t>Seawater</a:t>
            </a:r>
          </a:p>
          <a:p>
            <a:pPr lvl="1">
              <a:lnSpc>
                <a:spcPct val="90000"/>
              </a:lnSpc>
            </a:pPr>
            <a:r>
              <a:rPr lang="en-US" sz="3459" dirty="0" smtClean="0">
                <a:latin typeface="Times New Roman"/>
                <a:ea typeface="Times New Roman" charset="0"/>
                <a:cs typeface="Times New Roman"/>
              </a:rPr>
              <a:t>Water acts as a solvent, dissolving at least 57 elements found in nature</a:t>
            </a:r>
          </a:p>
          <a:p>
            <a:pPr lvl="1">
              <a:lnSpc>
                <a:spcPct val="90000"/>
              </a:lnSpc>
            </a:pPr>
            <a:r>
              <a:rPr lang="en-US" sz="3459" dirty="0" smtClean="0">
                <a:latin typeface="Times New Roman"/>
                <a:ea typeface="Times New Roman" charset="0"/>
                <a:cs typeface="Times New Roman"/>
              </a:rPr>
              <a:t>Seawater is a solution; concentration of dissolved solids is called salinity </a:t>
            </a:r>
            <a:r>
              <a:rPr lang="en-US" sz="3459" dirty="0">
                <a:latin typeface="Times New Roman"/>
                <a:ea typeface="Times New Roman" charset="0"/>
                <a:cs typeface="Times New Roman"/>
              </a:rPr>
              <a:t> </a:t>
            </a:r>
          </a:p>
          <a:p>
            <a:pPr lvl="1" eaLnBrk="1" hangingPunct="1">
              <a:lnSpc>
                <a:spcPct val="90000"/>
              </a:lnSpc>
            </a:pPr>
            <a:r>
              <a:rPr lang="en-US" sz="3459" dirty="0">
                <a:latin typeface="Times New Roman"/>
                <a:ea typeface="Times New Roman" charset="0"/>
                <a:cs typeface="Times New Roman"/>
              </a:rPr>
              <a:t>Ocean </a:t>
            </a:r>
            <a:r>
              <a:rPr lang="en-US" sz="3459" dirty="0" smtClean="0">
                <a:latin typeface="Times New Roman"/>
                <a:ea typeface="Times New Roman" charset="0"/>
                <a:cs typeface="Times New Roman"/>
              </a:rPr>
              <a:t>chemistry</a:t>
            </a:r>
          </a:p>
          <a:p>
            <a:pPr lvl="2">
              <a:lnSpc>
                <a:spcPct val="90000"/>
              </a:lnSpc>
            </a:pPr>
            <a:r>
              <a:rPr lang="en-US" sz="3027" dirty="0" smtClean="0">
                <a:latin typeface="Times New Roman"/>
                <a:ea typeface="Times New Roman" charset="0"/>
                <a:cs typeface="Times New Roman"/>
              </a:rPr>
              <a:t>Interaction of seawater, atmosphere, minerals, bottom sediments, and living organisms</a:t>
            </a:r>
          </a:p>
          <a:p>
            <a:pPr lvl="2">
              <a:lnSpc>
                <a:spcPct val="90000"/>
              </a:lnSpc>
            </a:pPr>
            <a:r>
              <a:rPr lang="en-US" sz="3027" dirty="0" smtClean="0">
                <a:latin typeface="Times New Roman"/>
                <a:ea typeface="Times New Roman" charset="0"/>
                <a:cs typeface="Times New Roman"/>
              </a:rPr>
              <a:t>Mineral-rich water enter the ocean through hydrothermal vents (black smokers) in the ocean</a:t>
            </a:r>
          </a:p>
          <a:p>
            <a:pPr lvl="2">
              <a:lnSpc>
                <a:spcPct val="90000"/>
              </a:lnSpc>
            </a:pPr>
            <a:r>
              <a:rPr lang="en-US" sz="3027" dirty="0" smtClean="0">
                <a:latin typeface="Times New Roman"/>
                <a:ea typeface="Times New Roman" charset="0"/>
                <a:cs typeface="Times New Roman"/>
              </a:rPr>
              <a:t>Uniformity of seawater</a:t>
            </a:r>
          </a:p>
          <a:p>
            <a:pPr lvl="2">
              <a:lnSpc>
                <a:spcPct val="90000"/>
              </a:lnSpc>
            </a:pPr>
            <a:r>
              <a:rPr lang="en-US" sz="3027" dirty="0" smtClean="0">
                <a:latin typeface="Times New Roman"/>
                <a:ea typeface="Times New Roman" charset="0"/>
                <a:cs typeface="Times New Roman"/>
              </a:rPr>
              <a:t>7 elements account for more than 99% of dissolved solids in the sea (</a:t>
            </a:r>
            <a:r>
              <a:rPr lang="en-US" sz="3027" dirty="0" err="1" smtClean="0">
                <a:solidFill>
                  <a:srgbClr val="FF0000"/>
                </a:solidFill>
                <a:latin typeface="Times New Roman"/>
                <a:ea typeface="Times New Roman" charset="0"/>
                <a:cs typeface="Times New Roman"/>
              </a:rPr>
              <a:t>Cl</a:t>
            </a:r>
            <a:r>
              <a:rPr lang="en-US" sz="3027" dirty="0" smtClean="0">
                <a:latin typeface="Times New Roman"/>
                <a:ea typeface="Times New Roman" charset="0"/>
                <a:cs typeface="Times New Roman"/>
              </a:rPr>
              <a:t>, Na, </a:t>
            </a:r>
            <a:r>
              <a:rPr lang="en-US" sz="3027" dirty="0" smtClean="0">
                <a:solidFill>
                  <a:srgbClr val="FF0000"/>
                </a:solidFill>
                <a:latin typeface="Times New Roman"/>
                <a:ea typeface="Times New Roman" charset="0"/>
                <a:cs typeface="Times New Roman"/>
              </a:rPr>
              <a:t>Mg</a:t>
            </a:r>
            <a:r>
              <a:rPr lang="en-US" sz="3027" dirty="0" smtClean="0">
                <a:latin typeface="Times New Roman"/>
                <a:ea typeface="Times New Roman" charset="0"/>
                <a:cs typeface="Times New Roman"/>
              </a:rPr>
              <a:t>, SO</a:t>
            </a:r>
            <a:r>
              <a:rPr lang="en-US" sz="3027" baseline="-25000" dirty="0" smtClean="0">
                <a:latin typeface="Times New Roman"/>
                <a:ea typeface="Times New Roman" charset="0"/>
                <a:cs typeface="Times New Roman"/>
              </a:rPr>
              <a:t>4</a:t>
            </a:r>
            <a:r>
              <a:rPr lang="en-US" sz="3027" dirty="0" smtClean="0">
                <a:latin typeface="Times New Roman"/>
                <a:ea typeface="Times New Roman" charset="0"/>
                <a:cs typeface="Times New Roman"/>
              </a:rPr>
              <a:t>, Ca, K, </a:t>
            </a:r>
            <a:r>
              <a:rPr lang="en-US" sz="3027" dirty="0" smtClean="0">
                <a:solidFill>
                  <a:srgbClr val="FF0000"/>
                </a:solidFill>
                <a:latin typeface="Times New Roman"/>
                <a:ea typeface="Times New Roman" charset="0"/>
                <a:cs typeface="Times New Roman"/>
              </a:rPr>
              <a:t>Br</a:t>
            </a:r>
            <a:r>
              <a:rPr lang="en-US" sz="3027" dirty="0" smtClean="0">
                <a:latin typeface="Times New Roman"/>
                <a:ea typeface="Times New Roman" charset="0"/>
                <a:cs typeface="Times New Roman"/>
              </a:rPr>
              <a:t>)</a:t>
            </a:r>
          </a:p>
          <a:p>
            <a:pPr lvl="2">
              <a:lnSpc>
                <a:spcPct val="90000"/>
              </a:lnSpc>
              <a:buNone/>
            </a:pPr>
            <a:r>
              <a:rPr lang="en-US" sz="1400" dirty="0" smtClean="0">
                <a:ea typeface="Times New Roman" charset="0"/>
                <a:cs typeface="Times New Roman" charset="0"/>
              </a:rPr>
              <a:t> </a:t>
            </a:r>
            <a:endParaRPr lang="en-US" dirty="0" smtClean="0">
              <a:ea typeface="Times New Roman" charset="0"/>
              <a:cs typeface="Times New Roman" charset="0"/>
            </a:endParaRPr>
          </a:p>
          <a:p>
            <a:pPr eaLnBrk="1" hangingPunct="1">
              <a:lnSpc>
                <a:spcPct val="90000"/>
              </a:lnSpc>
              <a:buNone/>
            </a:pPr>
            <a:r>
              <a:rPr lang="en-US" dirty="0" smtClean="0">
                <a:ea typeface="Times New Roman" charset="0"/>
                <a:cs typeface="Times New Roman" charset="0"/>
              </a:rPr>
              <a:t> </a:t>
            </a:r>
            <a:endParaRPr lang="en-US" dirty="0">
              <a:ea typeface="Times New Roman" charset="0"/>
              <a:cs typeface="Times New Roman" charset="0"/>
            </a:endParaRPr>
          </a:p>
        </p:txBody>
      </p:sp>
      <p:sp>
        <p:nvSpPr>
          <p:cNvPr id="22531" name="Rectangle 2"/>
          <p:cNvSpPr>
            <a:spLocks noGrp="1" noChangeArrowheads="1"/>
          </p:cNvSpPr>
          <p:nvPr>
            <p:ph type="title"/>
          </p:nvPr>
        </p:nvSpPr>
        <p:spPr>
          <a:xfrm>
            <a:off x="457200" y="0"/>
            <a:ext cx="8229600" cy="842962"/>
          </a:xfrm>
        </p:spPr>
        <p:txBody>
          <a:bodyPr/>
          <a:lstStyle/>
          <a:p>
            <a:pPr eaLnBrk="1" hangingPunct="1"/>
            <a:r>
              <a:rPr lang="en-US" sz="4000" dirty="0" smtClean="0">
                <a:solidFill>
                  <a:srgbClr val="16165D"/>
                </a:solidFill>
                <a:ea typeface="Times New Roman" charset="0"/>
                <a:cs typeface="Times New Roman" charset="0"/>
              </a:rPr>
              <a:t>Chemical Composition of Seawater</a:t>
            </a:r>
            <a:r>
              <a:rPr lang="en-US" dirty="0" smtClean="0">
                <a:solidFill>
                  <a:srgbClr val="16165D"/>
                </a:solidFill>
                <a:ea typeface="Times New Roman" charset="0"/>
                <a:cs typeface="Times New Roman" charset="0"/>
              </a:rPr>
              <a:t> </a:t>
            </a:r>
            <a:endParaRPr lang="en-US" dirty="0">
              <a:solidFill>
                <a:srgbClr val="16165D"/>
              </a:solidFill>
              <a:ea typeface="Times New Roman" charset="0"/>
              <a:cs typeface="Times New Roman"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solidFill>
                  <a:srgbClr val="16165D"/>
                </a:solidFill>
              </a:rPr>
              <a:t>Coral Reef Distribution</a:t>
            </a:r>
          </a:p>
        </p:txBody>
      </p:sp>
      <p:sp>
        <p:nvSpPr>
          <p:cNvPr id="67587" name="Text Box 5"/>
          <p:cNvSpPr txBox="1">
            <a:spLocks noChangeArrowheads="1"/>
          </p:cNvSpPr>
          <p:nvPr/>
        </p:nvSpPr>
        <p:spPr bwMode="auto">
          <a:xfrm>
            <a:off x="7869238" y="6248400"/>
            <a:ext cx="1273175" cy="336550"/>
          </a:xfrm>
          <a:prstGeom prst="rect">
            <a:avLst/>
          </a:prstGeom>
          <a:noFill/>
          <a:ln w="9525">
            <a:noFill/>
            <a:miter lim="800000"/>
            <a:headEnd/>
            <a:tailEnd/>
          </a:ln>
        </p:spPr>
        <p:txBody>
          <a:bodyPr wrap="none">
            <a:prstTxWarp prst="textNoShape">
              <a:avLst/>
            </a:prstTxWarp>
            <a:spAutoFit/>
          </a:bodyPr>
          <a:lstStyle/>
          <a:p>
            <a:r>
              <a:rPr lang="en-US"/>
              <a:t>Figure  13.17</a:t>
            </a:r>
          </a:p>
        </p:txBody>
      </p:sp>
      <p:pic>
        <p:nvPicPr>
          <p:cNvPr id="67588" name="Picture 5" descr="EG6_Figure_13_17-L"/>
          <p:cNvPicPr>
            <a:picLocks noGrp="1" noChangeAspect="1" noChangeArrowheads="1"/>
          </p:cNvPicPr>
          <p:nvPr>
            <p:ph idx="4294967295"/>
          </p:nvPr>
        </p:nvPicPr>
        <p:blipFill>
          <a:blip r:embed="rId3"/>
          <a:srcRect/>
          <a:stretch>
            <a:fillRect/>
          </a:stretch>
        </p:blipFill>
        <p:spPr>
          <a:xfrm>
            <a:off x="0" y="2209800"/>
            <a:ext cx="9144000" cy="3592513"/>
          </a:xfrm>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04800" y="914400"/>
            <a:ext cx="8534400" cy="762000"/>
          </a:xfrm>
        </p:spPr>
        <p:txBody>
          <a:bodyPr/>
          <a:lstStyle/>
          <a:p>
            <a:pPr eaLnBrk="1" hangingPunct="1"/>
            <a:r>
              <a:rPr lang="en-US">
                <a:solidFill>
                  <a:srgbClr val="16165D"/>
                </a:solidFill>
              </a:rPr>
              <a:t>Coral Reef Formation and Forms</a:t>
            </a:r>
          </a:p>
        </p:txBody>
      </p:sp>
      <p:sp>
        <p:nvSpPr>
          <p:cNvPr id="69635" name="Text Box 9"/>
          <p:cNvSpPr txBox="1">
            <a:spLocks noChangeArrowheads="1"/>
          </p:cNvSpPr>
          <p:nvPr/>
        </p:nvSpPr>
        <p:spPr bwMode="auto">
          <a:xfrm>
            <a:off x="7920038" y="6248400"/>
            <a:ext cx="1222375" cy="336550"/>
          </a:xfrm>
          <a:prstGeom prst="rect">
            <a:avLst/>
          </a:prstGeom>
          <a:noFill/>
          <a:ln w="9525">
            <a:noFill/>
            <a:miter lim="800000"/>
            <a:headEnd/>
            <a:tailEnd/>
          </a:ln>
        </p:spPr>
        <p:txBody>
          <a:bodyPr wrap="none">
            <a:prstTxWarp prst="textNoShape">
              <a:avLst/>
            </a:prstTxWarp>
            <a:spAutoFit/>
          </a:bodyPr>
          <a:lstStyle/>
          <a:p>
            <a:r>
              <a:rPr lang="en-US"/>
              <a:t>Figure 13.18</a:t>
            </a:r>
          </a:p>
        </p:txBody>
      </p:sp>
      <p:pic>
        <p:nvPicPr>
          <p:cNvPr id="69636" name="Picture 6" descr="EG6_Figure_13_18a-L"/>
          <p:cNvPicPr>
            <a:picLocks noChangeAspect="1" noChangeArrowheads="1"/>
          </p:cNvPicPr>
          <p:nvPr/>
        </p:nvPicPr>
        <p:blipFill>
          <a:blip r:embed="rId3"/>
          <a:srcRect/>
          <a:stretch>
            <a:fillRect/>
          </a:stretch>
        </p:blipFill>
        <p:spPr bwMode="auto">
          <a:xfrm>
            <a:off x="0" y="2209800"/>
            <a:ext cx="9140825" cy="30130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EG6_Figure_13_18c-L"/>
          <p:cNvPicPr>
            <a:picLocks noChangeAspect="1" noChangeArrowheads="1"/>
          </p:cNvPicPr>
          <p:nvPr/>
        </p:nvPicPr>
        <p:blipFill>
          <a:blip r:embed="rId2"/>
          <a:srcRect/>
          <a:stretch>
            <a:fillRect/>
          </a:stretch>
        </p:blipFill>
        <p:spPr bwMode="auto">
          <a:xfrm>
            <a:off x="259897" y="541867"/>
            <a:ext cx="8335589" cy="5875865"/>
          </a:xfrm>
          <a:prstGeom prst="rect">
            <a:avLst/>
          </a:prstGeom>
          <a:noFill/>
          <a:ln w="9525">
            <a:noFill/>
            <a:miter lim="800000"/>
            <a:headEnd/>
            <a:tailEnd/>
          </a:ln>
        </p:spPr>
      </p:pic>
      <p:sp>
        <p:nvSpPr>
          <p:cNvPr id="5" name="TextBox 4"/>
          <p:cNvSpPr txBox="1"/>
          <p:nvPr/>
        </p:nvSpPr>
        <p:spPr>
          <a:xfrm>
            <a:off x="0" y="6125344"/>
            <a:ext cx="9251851" cy="584776"/>
          </a:xfrm>
          <a:prstGeom prst="rect">
            <a:avLst/>
          </a:prstGeom>
          <a:noFill/>
        </p:spPr>
        <p:txBody>
          <a:bodyPr wrap="none" rtlCol="0">
            <a:spAutoFit/>
          </a:bodyPr>
          <a:lstStyle/>
          <a:p>
            <a:r>
              <a:rPr lang="en-US" sz="3200" dirty="0" smtClean="0"/>
              <a:t>Aerial photograph of the atolls in Bora Bora, Society Is.</a:t>
            </a:r>
            <a:endParaRPr lang="en-US" sz="3200" dirty="0"/>
          </a:p>
        </p:txBody>
      </p:sp>
      <p:sp>
        <p:nvSpPr>
          <p:cNvPr id="6" name="TextBox 5"/>
          <p:cNvSpPr txBox="1"/>
          <p:nvPr/>
        </p:nvSpPr>
        <p:spPr>
          <a:xfrm>
            <a:off x="2540000" y="0"/>
            <a:ext cx="4143758" cy="646331"/>
          </a:xfrm>
          <a:prstGeom prst="rect">
            <a:avLst/>
          </a:prstGeom>
          <a:noFill/>
        </p:spPr>
        <p:txBody>
          <a:bodyPr wrap="none" rtlCol="0">
            <a:spAutoFit/>
          </a:bodyPr>
          <a:lstStyle/>
          <a:p>
            <a:r>
              <a:rPr lang="en-US" sz="3600" dirty="0" smtClean="0"/>
              <a:t>Coral Reef Formation</a:t>
            </a:r>
            <a:endParaRPr lang="en-US" sz="3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EG6_Figure_13_18b-L"/>
          <p:cNvPicPr>
            <a:picLocks noGrp="1" noChangeAspect="1" noChangeArrowheads="1"/>
          </p:cNvPicPr>
          <p:nvPr>
            <p:ph idx="4294967295"/>
          </p:nvPr>
        </p:nvPicPr>
        <p:blipFill>
          <a:blip r:embed="rId2"/>
          <a:srcRect l="-39751" r="-39751"/>
          <a:stretch>
            <a:fillRect/>
          </a:stretch>
        </p:blipFill>
        <p:spPr bwMode="auto">
          <a:xfrm>
            <a:off x="-524933" y="694267"/>
            <a:ext cx="10369508" cy="5702830"/>
          </a:xfrm>
          <a:prstGeom prst="rect">
            <a:avLst/>
          </a:prstGeom>
          <a:noFill/>
          <a:ln w="9525">
            <a:noFill/>
            <a:miter lim="800000"/>
            <a:headEnd/>
            <a:tailEnd/>
          </a:ln>
        </p:spPr>
      </p:pic>
      <p:sp>
        <p:nvSpPr>
          <p:cNvPr id="5" name="TextBox 4"/>
          <p:cNvSpPr txBox="1"/>
          <p:nvPr/>
        </p:nvSpPr>
        <p:spPr>
          <a:xfrm>
            <a:off x="0" y="5833776"/>
            <a:ext cx="7654860" cy="1077218"/>
          </a:xfrm>
          <a:prstGeom prst="rect">
            <a:avLst/>
          </a:prstGeom>
          <a:noFill/>
        </p:spPr>
        <p:txBody>
          <a:bodyPr wrap="none" rtlCol="0">
            <a:spAutoFit/>
          </a:bodyPr>
          <a:lstStyle/>
          <a:p>
            <a:pPr algn="ctr"/>
            <a:r>
              <a:rPr lang="en-US" sz="3200" dirty="0" smtClean="0"/>
              <a:t>Satellite image of a portion of the </a:t>
            </a:r>
            <a:r>
              <a:rPr lang="en-US" sz="3200" dirty="0" err="1" smtClean="0"/>
              <a:t>Maldive</a:t>
            </a:r>
            <a:r>
              <a:rPr lang="en-US" sz="3200" dirty="0" smtClean="0"/>
              <a:t> Is. </a:t>
            </a:r>
          </a:p>
          <a:p>
            <a:pPr algn="ctr"/>
            <a:r>
              <a:rPr lang="en-US" sz="3200" dirty="0" smtClean="0"/>
              <a:t>in the Indian ocean</a:t>
            </a:r>
            <a:endParaRPr lang="en-US" sz="3200" dirty="0"/>
          </a:p>
        </p:txBody>
      </p:sp>
      <p:sp>
        <p:nvSpPr>
          <p:cNvPr id="6" name="TextBox 5"/>
          <p:cNvSpPr txBox="1"/>
          <p:nvPr/>
        </p:nvSpPr>
        <p:spPr>
          <a:xfrm>
            <a:off x="2540000" y="35524"/>
            <a:ext cx="4583657" cy="707886"/>
          </a:xfrm>
          <a:prstGeom prst="rect">
            <a:avLst/>
          </a:prstGeom>
          <a:noFill/>
        </p:spPr>
        <p:txBody>
          <a:bodyPr wrap="none" rtlCol="0">
            <a:spAutoFit/>
          </a:bodyPr>
          <a:lstStyle/>
          <a:p>
            <a:r>
              <a:rPr lang="en-US" sz="4000" dirty="0" smtClean="0"/>
              <a:t>Coral Reef Formation</a:t>
            </a:r>
            <a:endParaRPr lang="en-US"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7467"/>
          </a:xfrm>
        </p:spPr>
        <p:txBody>
          <a:bodyPr>
            <a:normAutofit fontScale="90000"/>
          </a:bodyPr>
          <a:lstStyle/>
          <a:p>
            <a:r>
              <a:rPr lang="en-US" dirty="0" smtClean="0"/>
              <a:t>Wetlands, Salt Marshes, &amp; Mangrove</a:t>
            </a:r>
            <a:endParaRPr lang="en-US" dirty="0"/>
          </a:p>
        </p:txBody>
      </p:sp>
      <p:sp>
        <p:nvSpPr>
          <p:cNvPr id="3" name="Content Placeholder 2"/>
          <p:cNvSpPr>
            <a:spLocks noGrp="1"/>
          </p:cNvSpPr>
          <p:nvPr>
            <p:ph idx="1"/>
          </p:nvPr>
        </p:nvSpPr>
        <p:spPr>
          <a:xfrm>
            <a:off x="457200" y="1100667"/>
            <a:ext cx="8229600" cy="5554133"/>
          </a:xfrm>
        </p:spPr>
        <p:txBody>
          <a:bodyPr>
            <a:normAutofit lnSpcReduction="10000"/>
          </a:bodyPr>
          <a:lstStyle/>
          <a:p>
            <a:r>
              <a:rPr lang="en-US" dirty="0" smtClean="0">
                <a:latin typeface="Times New Roman"/>
                <a:cs typeface="Times New Roman"/>
              </a:rPr>
              <a:t>Coastal wetlands</a:t>
            </a:r>
          </a:p>
          <a:p>
            <a:pPr lvl="2"/>
            <a:r>
              <a:rPr lang="en-US" dirty="0" smtClean="0">
                <a:latin typeface="Times New Roman"/>
                <a:cs typeface="Times New Roman"/>
              </a:rPr>
              <a:t>Saturated with water most of the time to support hydrophytic vegetation</a:t>
            </a:r>
          </a:p>
          <a:p>
            <a:pPr lvl="2"/>
            <a:r>
              <a:rPr lang="en-US" dirty="0" smtClean="0">
                <a:latin typeface="Times New Roman"/>
                <a:cs typeface="Times New Roman"/>
              </a:rPr>
              <a:t>Coastal areas with great biological productivity stemming from trapped organic matter &amp; sediments</a:t>
            </a:r>
          </a:p>
          <a:p>
            <a:pPr lvl="1"/>
            <a:r>
              <a:rPr lang="en-US" dirty="0" smtClean="0">
                <a:latin typeface="Times New Roman"/>
                <a:cs typeface="Times New Roman"/>
              </a:rPr>
              <a:t>Wetlands ecosystems are quite fragile and threatened by human development; of 2 types</a:t>
            </a:r>
          </a:p>
          <a:p>
            <a:pPr lvl="2"/>
            <a:r>
              <a:rPr lang="en-US" sz="2600" dirty="0" smtClean="0">
                <a:solidFill>
                  <a:srgbClr val="FF0000"/>
                </a:solidFill>
                <a:latin typeface="Times New Roman"/>
                <a:cs typeface="Times New Roman"/>
              </a:rPr>
              <a:t>Salt marshes </a:t>
            </a:r>
            <a:r>
              <a:rPr lang="en-US" dirty="0" smtClean="0">
                <a:latin typeface="Times New Roman"/>
                <a:cs typeface="Times New Roman"/>
              </a:rPr>
              <a:t>– N-hemisphere, north of the 30</a:t>
            </a:r>
            <a:r>
              <a:rPr lang="en-US" baseline="30000" dirty="0" smtClean="0">
                <a:latin typeface="Times New Roman"/>
                <a:cs typeface="Times New Roman"/>
              </a:rPr>
              <a:t>th</a:t>
            </a:r>
            <a:r>
              <a:rPr lang="en-US" dirty="0" smtClean="0">
                <a:latin typeface="Times New Roman"/>
                <a:cs typeface="Times New Roman"/>
              </a:rPr>
              <a:t> parallel; </a:t>
            </a:r>
            <a:r>
              <a:rPr lang="en-US" dirty="0" smtClean="0"/>
              <a:t> usually form in estuaries and behind barrier beaches and sand spits. An accumulation of mud produces a site for the growth of halophytic (salt-tolerant) plants.</a:t>
            </a:r>
            <a:endParaRPr lang="en-US" dirty="0" smtClean="0">
              <a:latin typeface="Times New Roman"/>
              <a:cs typeface="Times New Roman"/>
            </a:endParaRPr>
          </a:p>
          <a:p>
            <a:pPr lvl="2"/>
            <a:r>
              <a:rPr lang="en-US" sz="2600" dirty="0" smtClean="0">
                <a:solidFill>
                  <a:srgbClr val="FF0000"/>
                </a:solidFill>
                <a:latin typeface="Times New Roman"/>
                <a:cs typeface="Times New Roman"/>
              </a:rPr>
              <a:t>Mangrove swamps </a:t>
            </a:r>
            <a:r>
              <a:rPr lang="en-US" dirty="0" smtClean="0">
                <a:latin typeface="Times New Roman"/>
                <a:cs typeface="Times New Roman"/>
              </a:rPr>
              <a:t>- Form equator-ward of the 30</a:t>
            </a:r>
            <a:r>
              <a:rPr lang="en-US" baseline="30000" dirty="0" smtClean="0">
                <a:latin typeface="Times New Roman"/>
                <a:cs typeface="Times New Roman"/>
              </a:rPr>
              <a:t>th</a:t>
            </a:r>
            <a:r>
              <a:rPr lang="en-US" dirty="0" smtClean="0">
                <a:latin typeface="Times New Roman"/>
                <a:cs typeface="Times New Roman"/>
              </a:rPr>
              <a:t> parallel; Mangrove swamps often secure and fix enough material to form islands.</a:t>
            </a:r>
            <a:endParaRPr lang="en-US" dirty="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solidFill>
                  <a:srgbClr val="16165D"/>
                </a:solidFill>
              </a:rPr>
              <a:t>Coastal Salt Marsh</a:t>
            </a:r>
          </a:p>
        </p:txBody>
      </p:sp>
      <p:sp>
        <p:nvSpPr>
          <p:cNvPr id="73731" name="Text Box 5"/>
          <p:cNvSpPr txBox="1">
            <a:spLocks noChangeArrowheads="1"/>
          </p:cNvSpPr>
          <p:nvPr/>
        </p:nvSpPr>
        <p:spPr bwMode="auto">
          <a:xfrm>
            <a:off x="7869238" y="6172200"/>
            <a:ext cx="1273175" cy="336550"/>
          </a:xfrm>
          <a:prstGeom prst="rect">
            <a:avLst/>
          </a:prstGeom>
          <a:noFill/>
          <a:ln w="9525">
            <a:noFill/>
            <a:miter lim="800000"/>
            <a:headEnd/>
            <a:tailEnd/>
          </a:ln>
        </p:spPr>
        <p:txBody>
          <a:bodyPr wrap="none">
            <a:prstTxWarp prst="textNoShape">
              <a:avLst/>
            </a:prstTxWarp>
            <a:spAutoFit/>
          </a:bodyPr>
          <a:lstStyle/>
          <a:p>
            <a:r>
              <a:rPr lang="en-US"/>
              <a:t>Figure  13.19</a:t>
            </a:r>
          </a:p>
        </p:txBody>
      </p:sp>
      <p:pic>
        <p:nvPicPr>
          <p:cNvPr id="73732" name="Picture 5" descr="EG6_Figure_13_19-L"/>
          <p:cNvPicPr>
            <a:picLocks noGrp="1" noChangeAspect="1" noChangeArrowheads="1"/>
          </p:cNvPicPr>
          <p:nvPr>
            <p:ph idx="4294967295"/>
          </p:nvPr>
        </p:nvPicPr>
        <p:blipFill>
          <a:blip r:embed="rId3"/>
          <a:srcRect/>
          <a:stretch>
            <a:fillRect/>
          </a:stretch>
        </p:blipFill>
        <p:spPr>
          <a:xfrm>
            <a:off x="0" y="1719263"/>
            <a:ext cx="9144000" cy="4400550"/>
          </a:xfr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EG6_Figure_13_20-L"/>
          <p:cNvPicPr>
            <a:picLocks noGrp="1" noChangeAspect="1" noChangeArrowheads="1"/>
          </p:cNvPicPr>
          <p:nvPr>
            <p:ph idx="4294967295"/>
          </p:nvPr>
        </p:nvPicPr>
        <p:blipFill>
          <a:blip r:embed="rId3"/>
          <a:srcRect/>
          <a:stretch>
            <a:fillRect/>
          </a:stretch>
        </p:blipFill>
        <p:spPr>
          <a:xfrm>
            <a:off x="0" y="31750"/>
            <a:ext cx="9144000" cy="6521450"/>
          </a:xfrm>
        </p:spPr>
      </p:pic>
      <p:sp>
        <p:nvSpPr>
          <p:cNvPr id="75779" name="Rectangle 2"/>
          <p:cNvSpPr>
            <a:spLocks noGrp="1" noChangeArrowheads="1"/>
          </p:cNvSpPr>
          <p:nvPr>
            <p:ph type="title" idx="4294967295"/>
          </p:nvPr>
        </p:nvSpPr>
        <p:spPr>
          <a:xfrm>
            <a:off x="1371600" y="182563"/>
            <a:ext cx="7772400" cy="762000"/>
          </a:xfrm>
        </p:spPr>
        <p:txBody>
          <a:bodyPr/>
          <a:lstStyle/>
          <a:p>
            <a:pPr algn="r" eaLnBrk="1" hangingPunct="1"/>
            <a:r>
              <a:rPr lang="en-US" sz="4000"/>
              <a:t>Mangroves</a:t>
            </a:r>
          </a:p>
        </p:txBody>
      </p:sp>
      <p:sp>
        <p:nvSpPr>
          <p:cNvPr id="75780" name="Text Box 5"/>
          <p:cNvSpPr txBox="1">
            <a:spLocks noChangeArrowheads="1"/>
          </p:cNvSpPr>
          <p:nvPr/>
        </p:nvSpPr>
        <p:spPr bwMode="auto">
          <a:xfrm>
            <a:off x="7869238" y="6248400"/>
            <a:ext cx="1273175" cy="336550"/>
          </a:xfrm>
          <a:prstGeom prst="rect">
            <a:avLst/>
          </a:prstGeom>
          <a:noFill/>
          <a:ln w="9525">
            <a:noFill/>
            <a:miter lim="800000"/>
            <a:headEnd/>
            <a:tailEnd/>
          </a:ln>
        </p:spPr>
        <p:txBody>
          <a:bodyPr wrap="none">
            <a:prstTxWarp prst="textNoShape">
              <a:avLst/>
            </a:prstTxWarp>
            <a:spAutoFit/>
          </a:bodyPr>
          <a:lstStyle/>
          <a:p>
            <a:r>
              <a:rPr lang="en-US"/>
              <a:t>Figure  13.20</a:t>
            </a:r>
          </a:p>
        </p:txBody>
      </p:sp>
      <p:sp>
        <p:nvSpPr>
          <p:cNvPr id="75781"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75782"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6" descr="EG6_Figure_13_22a-L"/>
          <p:cNvPicPr>
            <a:picLocks noChangeAspect="1" noChangeArrowheads="1"/>
          </p:cNvPicPr>
          <p:nvPr/>
        </p:nvPicPr>
        <p:blipFill>
          <a:blip r:embed="rId3"/>
          <a:srcRect/>
          <a:stretch>
            <a:fillRect/>
          </a:stretch>
        </p:blipFill>
        <p:spPr bwMode="auto">
          <a:xfrm>
            <a:off x="0" y="0"/>
            <a:ext cx="4953000" cy="3563938"/>
          </a:xfrm>
          <a:prstGeom prst="rect">
            <a:avLst/>
          </a:prstGeom>
          <a:noFill/>
          <a:ln w="9525">
            <a:noFill/>
            <a:miter lim="800000"/>
            <a:headEnd/>
            <a:tailEnd/>
          </a:ln>
        </p:spPr>
      </p:pic>
      <p:sp>
        <p:nvSpPr>
          <p:cNvPr id="77827" name="Rectangle 4"/>
          <p:cNvSpPr>
            <a:spLocks noGrp="1" noChangeArrowheads="1"/>
          </p:cNvSpPr>
          <p:nvPr>
            <p:ph type="title"/>
          </p:nvPr>
        </p:nvSpPr>
        <p:spPr>
          <a:xfrm>
            <a:off x="5303838" y="320675"/>
            <a:ext cx="3840162" cy="1782763"/>
          </a:xfrm>
        </p:spPr>
        <p:txBody>
          <a:bodyPr/>
          <a:lstStyle/>
          <a:p>
            <a:pPr eaLnBrk="1" hangingPunct="1"/>
            <a:r>
              <a:rPr lang="en-US">
                <a:solidFill>
                  <a:srgbClr val="16165D"/>
                </a:solidFill>
              </a:rPr>
              <a:t>Beach Erosion</a:t>
            </a:r>
          </a:p>
        </p:txBody>
      </p:sp>
      <p:sp>
        <p:nvSpPr>
          <p:cNvPr id="77828" name="Text Box 8"/>
          <p:cNvSpPr txBox="1">
            <a:spLocks noChangeArrowheads="1"/>
          </p:cNvSpPr>
          <p:nvPr/>
        </p:nvSpPr>
        <p:spPr bwMode="auto">
          <a:xfrm>
            <a:off x="0" y="6172200"/>
            <a:ext cx="1222375" cy="336550"/>
          </a:xfrm>
          <a:prstGeom prst="rect">
            <a:avLst/>
          </a:prstGeom>
          <a:noFill/>
          <a:ln w="9525">
            <a:noFill/>
            <a:miter lim="800000"/>
            <a:headEnd/>
            <a:tailEnd/>
          </a:ln>
        </p:spPr>
        <p:txBody>
          <a:bodyPr wrap="none">
            <a:prstTxWarp prst="textNoShape">
              <a:avLst/>
            </a:prstTxWarp>
            <a:spAutoFit/>
          </a:bodyPr>
          <a:lstStyle/>
          <a:p>
            <a:r>
              <a:rPr lang="en-US"/>
              <a:t>Figure 13.22</a:t>
            </a:r>
          </a:p>
        </p:txBody>
      </p:sp>
      <p:pic>
        <p:nvPicPr>
          <p:cNvPr id="77829" name="Picture 7" descr="EG6_Figure_13_22b-L"/>
          <p:cNvPicPr>
            <a:picLocks noChangeAspect="1" noChangeArrowheads="1"/>
          </p:cNvPicPr>
          <p:nvPr/>
        </p:nvPicPr>
        <p:blipFill>
          <a:blip r:embed="rId4"/>
          <a:srcRect/>
          <a:stretch>
            <a:fillRect/>
          </a:stretch>
        </p:blipFill>
        <p:spPr bwMode="auto">
          <a:xfrm>
            <a:off x="4953000" y="2895600"/>
            <a:ext cx="4191000" cy="3448050"/>
          </a:xfrm>
          <a:prstGeom prst="rect">
            <a:avLst/>
          </a:prstGeom>
          <a:noFill/>
          <a:ln w="9525">
            <a:noFill/>
            <a:miter lim="800000"/>
            <a:headEnd/>
            <a:tailEnd/>
          </a:ln>
        </p:spPr>
      </p:pic>
      <p:sp>
        <p:nvSpPr>
          <p:cNvPr id="77830" name="Rectangle 8"/>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rPr>
              <a:t>Copyright © 2010 Pearson Education, Inc.</a:t>
            </a:r>
          </a:p>
        </p:txBody>
      </p:sp>
      <p:sp>
        <p:nvSpPr>
          <p:cNvPr id="77831" name="Rectangle 9"/>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rPr>
              <a:t>Christopherson, </a:t>
            </a:r>
            <a:r>
              <a:rPr lang="en-US" sz="1400" i="1">
                <a:latin typeface="Arial" charset="0"/>
              </a:rPr>
              <a:t>Elemental Geosystems,</a:t>
            </a:r>
            <a:r>
              <a:rPr lang="en-US" sz="1400">
                <a:latin typeface="Arial" charset="0"/>
              </a:rPr>
              <a:t> Sixth Edition</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685800" y="1765300"/>
            <a:ext cx="7772400" cy="4152900"/>
          </a:xfrm>
        </p:spPr>
        <p:txBody>
          <a:bodyPr/>
          <a:lstStyle/>
          <a:p>
            <a:pPr eaLnBrk="1" hangingPunct="1">
              <a:lnSpc>
                <a:spcPct val="90000"/>
              </a:lnSpc>
            </a:pPr>
            <a:r>
              <a:rPr lang="en-US" sz="4000" dirty="0">
                <a:ea typeface="Times New Roman" charset="0"/>
                <a:cs typeface="Times New Roman" charset="0"/>
              </a:rPr>
              <a:t>The Work of </a:t>
            </a:r>
            <a:r>
              <a:rPr lang="en-US" sz="4000" dirty="0" smtClean="0">
                <a:ea typeface="Times New Roman" charset="0"/>
                <a:cs typeface="Times New Roman" charset="0"/>
              </a:rPr>
              <a:t>Wind (Eolian)</a:t>
            </a:r>
          </a:p>
          <a:p>
            <a:pPr lvl="1">
              <a:lnSpc>
                <a:spcPct val="90000"/>
              </a:lnSpc>
            </a:pPr>
            <a:r>
              <a:rPr lang="en-US" sz="3600" dirty="0" smtClean="0">
                <a:ea typeface="Times New Roman" charset="0"/>
                <a:cs typeface="Times New Roman" charset="0"/>
              </a:rPr>
              <a:t>Erosion</a:t>
            </a:r>
          </a:p>
          <a:p>
            <a:pPr lvl="1">
              <a:lnSpc>
                <a:spcPct val="90000"/>
              </a:lnSpc>
            </a:pPr>
            <a:r>
              <a:rPr lang="en-US" sz="3600" dirty="0" smtClean="0">
                <a:ea typeface="Times New Roman" charset="0"/>
                <a:cs typeface="Times New Roman" charset="0"/>
              </a:rPr>
              <a:t>Transportation</a:t>
            </a:r>
          </a:p>
          <a:p>
            <a:pPr lvl="1">
              <a:lnSpc>
                <a:spcPct val="90000"/>
              </a:lnSpc>
            </a:pPr>
            <a:r>
              <a:rPr lang="en-US" sz="3600" dirty="0" smtClean="0">
                <a:ea typeface="Times New Roman" charset="0"/>
                <a:cs typeface="Times New Roman" charset="0"/>
              </a:rPr>
              <a:t>Deposition  </a:t>
            </a:r>
            <a:r>
              <a:rPr lang="en-US" sz="3600" dirty="0">
                <a:ea typeface="Times New Roman" charset="0"/>
                <a:cs typeface="Times New Roman" charset="0"/>
              </a:rPr>
              <a:t> </a:t>
            </a:r>
          </a:p>
          <a:p>
            <a:pPr eaLnBrk="1" hangingPunct="1">
              <a:lnSpc>
                <a:spcPct val="90000"/>
              </a:lnSpc>
            </a:pPr>
            <a:r>
              <a:rPr lang="en-US" b="1" dirty="0">
                <a:ea typeface="Times New Roman" charset="0"/>
                <a:cs typeface="Times New Roman" charset="0"/>
              </a:rPr>
              <a:t>  </a:t>
            </a:r>
            <a:endParaRPr lang="en-US" dirty="0">
              <a:ea typeface="Times New Roman" charset="0"/>
              <a:cs typeface="Times New Roman" charset="0"/>
            </a:endParaRPr>
          </a:p>
        </p:txBody>
      </p:sp>
      <p:sp>
        <p:nvSpPr>
          <p:cNvPr id="19459" name="Rectangle 2"/>
          <p:cNvSpPr>
            <a:spLocks noGrp="1" noChangeArrowheads="1"/>
          </p:cNvSpPr>
          <p:nvPr>
            <p:ph type="title"/>
          </p:nvPr>
        </p:nvSpPr>
        <p:spPr>
          <a:xfrm>
            <a:off x="0" y="474133"/>
            <a:ext cx="9144000" cy="935038"/>
          </a:xfrm>
        </p:spPr>
        <p:txBody>
          <a:bodyPr>
            <a:normAutofit/>
          </a:bodyPr>
          <a:lstStyle/>
          <a:p>
            <a:pPr eaLnBrk="1" hangingPunct="1"/>
            <a:r>
              <a:rPr lang="en-US" dirty="0" smtClean="0">
                <a:solidFill>
                  <a:srgbClr val="16165D"/>
                </a:solidFill>
                <a:ea typeface="Times New Roman" charset="0"/>
                <a:cs typeface="Times New Roman" charset="0"/>
              </a:rPr>
              <a:t>The Work of Wind</a:t>
            </a:r>
            <a:endParaRPr lang="en-US" dirty="0">
              <a:solidFill>
                <a:srgbClr val="16165D"/>
              </a:solidFill>
              <a:ea typeface="Times New Roman" charset="0"/>
              <a:cs typeface="Times New Roman" charset="0"/>
            </a:endParaRPr>
          </a:p>
        </p:txBody>
      </p:sp>
    </p:spTree>
    <p:extLst>
      <p:ext uri="{BB962C8B-B14F-4D97-AF65-F5344CB8AC3E}">
        <p14:creationId xmlns:p14="http://schemas.microsoft.com/office/powerpoint/2010/main" val="461717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p:txBody>
          <a:bodyPr>
            <a:normAutofit/>
          </a:bodyPr>
          <a:lstStyle/>
          <a:p>
            <a:pPr eaLnBrk="1" hangingPunct="1">
              <a:lnSpc>
                <a:spcPct val="90000"/>
              </a:lnSpc>
            </a:pPr>
            <a:r>
              <a:rPr lang="en-US" dirty="0">
                <a:ea typeface="Times New Roman" charset="0"/>
                <a:cs typeface="Times New Roman" charset="0"/>
              </a:rPr>
              <a:t>Eolian Erosion</a:t>
            </a:r>
          </a:p>
          <a:p>
            <a:pPr lvl="1" eaLnBrk="1" hangingPunct="1">
              <a:lnSpc>
                <a:spcPct val="90000"/>
              </a:lnSpc>
            </a:pPr>
            <a:r>
              <a:rPr lang="en-US" dirty="0" smtClean="0">
                <a:ea typeface="Times New Roman" charset="0"/>
                <a:cs typeface="Times New Roman" charset="0"/>
              </a:rPr>
              <a:t>Deflation – removal and lifting of individual particles</a:t>
            </a:r>
          </a:p>
          <a:p>
            <a:pPr lvl="2">
              <a:lnSpc>
                <a:spcPct val="90000"/>
              </a:lnSpc>
            </a:pPr>
            <a:r>
              <a:rPr lang="en-US" sz="2800" dirty="0" smtClean="0">
                <a:ea typeface="Times New Roman" charset="0"/>
                <a:cs typeface="Times New Roman" charset="0"/>
              </a:rPr>
              <a:t>Landforms produced; desert pavement, blowout depressions</a:t>
            </a:r>
          </a:p>
          <a:p>
            <a:pPr lvl="1" eaLnBrk="1" hangingPunct="1">
              <a:lnSpc>
                <a:spcPct val="90000"/>
              </a:lnSpc>
            </a:pPr>
            <a:r>
              <a:rPr lang="en-US" dirty="0" smtClean="0">
                <a:ea typeface="Times New Roman" charset="0"/>
                <a:cs typeface="Times New Roman" charset="0"/>
              </a:rPr>
              <a:t>Abrasion – grinding of rock surfaces with a “sandblasting’ action by particles in the air</a:t>
            </a:r>
          </a:p>
          <a:p>
            <a:pPr lvl="2">
              <a:lnSpc>
                <a:spcPct val="90000"/>
              </a:lnSpc>
            </a:pPr>
            <a:r>
              <a:rPr lang="en-US" sz="2800" dirty="0" smtClean="0">
                <a:ea typeface="Times New Roman" charset="0"/>
                <a:cs typeface="Times New Roman" charset="0"/>
              </a:rPr>
              <a:t>Landforms produced; ventifacts, yardangs</a:t>
            </a:r>
          </a:p>
          <a:p>
            <a:pPr eaLnBrk="1" hangingPunct="1">
              <a:lnSpc>
                <a:spcPct val="90000"/>
              </a:lnSpc>
              <a:buNone/>
            </a:pPr>
            <a:endParaRPr lang="en-US" dirty="0">
              <a:ea typeface="Times New Roman" charset="0"/>
              <a:cs typeface="Times New Roman" charset="0"/>
            </a:endParaRPr>
          </a:p>
        </p:txBody>
      </p:sp>
      <p:sp>
        <p:nvSpPr>
          <p:cNvPr id="21507" name="Rectangle 2"/>
          <p:cNvSpPr>
            <a:spLocks noGrp="1" noChangeArrowheads="1"/>
          </p:cNvSpPr>
          <p:nvPr>
            <p:ph type="title"/>
          </p:nvPr>
        </p:nvSpPr>
        <p:spPr/>
        <p:txBody>
          <a:bodyPr/>
          <a:lstStyle/>
          <a:p>
            <a:pPr eaLnBrk="1" hangingPunct="1"/>
            <a:r>
              <a:rPr lang="en-US">
                <a:solidFill>
                  <a:srgbClr val="16165D"/>
                </a:solidFill>
                <a:ea typeface="Times New Roman" charset="0"/>
                <a:cs typeface="Times New Roman" charset="0"/>
              </a:rPr>
              <a:t>The Work of Wind </a:t>
            </a:r>
          </a:p>
        </p:txBody>
      </p:sp>
    </p:spTree>
    <p:extLst>
      <p:ext uri="{BB962C8B-B14F-4D97-AF65-F5344CB8AC3E}">
        <p14:creationId xmlns:p14="http://schemas.microsoft.com/office/powerpoint/2010/main" val="27869530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uic.edu/classes/bios/bios100/summer2002/blacksmoker.jpg"/>
          <p:cNvPicPr/>
          <p:nvPr/>
        </p:nvPicPr>
        <p:blipFill>
          <a:blip r:embed="rId2"/>
          <a:srcRect/>
          <a:stretch>
            <a:fillRect/>
          </a:stretch>
        </p:blipFill>
        <p:spPr bwMode="auto">
          <a:xfrm>
            <a:off x="0" y="457201"/>
            <a:ext cx="9144000" cy="6045199"/>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7" descr="EG6_Figure_12_02a-L"/>
          <p:cNvPicPr>
            <a:picLocks noGrp="1" noChangeAspect="1" noChangeArrowheads="1"/>
          </p:cNvPicPr>
          <p:nvPr>
            <p:ph idx="4294967295"/>
          </p:nvPr>
        </p:nvPicPr>
        <p:blipFill>
          <a:blip r:embed="rId3"/>
          <a:srcRect/>
          <a:stretch>
            <a:fillRect/>
          </a:stretch>
        </p:blipFill>
        <p:spPr>
          <a:xfrm>
            <a:off x="304800" y="107950"/>
            <a:ext cx="5257800" cy="3378200"/>
          </a:xfrm>
        </p:spPr>
      </p:pic>
      <p:pic>
        <p:nvPicPr>
          <p:cNvPr id="25603" name="Picture 8" descr="EG6_Figure_12_02b-L"/>
          <p:cNvPicPr>
            <a:picLocks noChangeAspect="1" noChangeArrowheads="1"/>
          </p:cNvPicPr>
          <p:nvPr/>
        </p:nvPicPr>
        <p:blipFill>
          <a:blip r:embed="rId4"/>
          <a:srcRect/>
          <a:stretch>
            <a:fillRect/>
          </a:stretch>
        </p:blipFill>
        <p:spPr bwMode="auto">
          <a:xfrm>
            <a:off x="228600" y="3352800"/>
            <a:ext cx="5486400" cy="3149600"/>
          </a:xfrm>
          <a:prstGeom prst="rect">
            <a:avLst/>
          </a:prstGeom>
          <a:noFill/>
          <a:ln w="9525">
            <a:noFill/>
            <a:miter lim="800000"/>
            <a:headEnd/>
            <a:tailEnd/>
          </a:ln>
        </p:spPr>
      </p:pic>
      <p:sp>
        <p:nvSpPr>
          <p:cNvPr id="25604" name="Rectangle 2"/>
          <p:cNvSpPr>
            <a:spLocks noGrp="1" noChangeArrowheads="1"/>
          </p:cNvSpPr>
          <p:nvPr>
            <p:ph type="title"/>
          </p:nvPr>
        </p:nvSpPr>
        <p:spPr>
          <a:xfrm>
            <a:off x="6091238" y="0"/>
            <a:ext cx="3052762" cy="2462213"/>
          </a:xfrm>
        </p:spPr>
        <p:txBody>
          <a:bodyPr/>
          <a:lstStyle/>
          <a:p>
            <a:pPr algn="r" eaLnBrk="1" hangingPunct="1"/>
            <a:r>
              <a:rPr lang="en-US">
                <a:solidFill>
                  <a:srgbClr val="16165D"/>
                </a:solidFill>
              </a:rPr>
              <a:t>Desert Pavement</a:t>
            </a:r>
            <a:br>
              <a:rPr lang="en-US">
                <a:solidFill>
                  <a:srgbClr val="16165D"/>
                </a:solidFill>
              </a:rPr>
            </a:br>
            <a:r>
              <a:rPr lang="en-US">
                <a:solidFill>
                  <a:srgbClr val="16165D"/>
                </a:solidFill>
              </a:rPr>
              <a:t>Processes</a:t>
            </a:r>
          </a:p>
        </p:txBody>
      </p:sp>
      <p:sp>
        <p:nvSpPr>
          <p:cNvPr id="25605" name="Text Box 4"/>
          <p:cNvSpPr txBox="1">
            <a:spLocks noChangeArrowheads="1"/>
          </p:cNvSpPr>
          <p:nvPr/>
        </p:nvSpPr>
        <p:spPr bwMode="auto">
          <a:xfrm>
            <a:off x="7970838" y="6019800"/>
            <a:ext cx="1171575" cy="336550"/>
          </a:xfrm>
          <a:prstGeom prst="rect">
            <a:avLst/>
          </a:prstGeom>
          <a:noFill/>
          <a:ln w="9525">
            <a:noFill/>
            <a:miter lim="800000"/>
            <a:headEnd/>
            <a:tailEnd/>
          </a:ln>
        </p:spPr>
        <p:txBody>
          <a:bodyPr wrap="none">
            <a:prstTxWarp prst="textNoShape">
              <a:avLst/>
            </a:prstTxWarp>
            <a:spAutoFit/>
          </a:bodyPr>
          <a:lstStyle/>
          <a:p>
            <a:r>
              <a:rPr lang="en-US"/>
              <a:t>Figure  12.2</a:t>
            </a:r>
          </a:p>
        </p:txBody>
      </p:sp>
      <p:sp>
        <p:nvSpPr>
          <p:cNvPr id="25606" name="Rectangle 9"/>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25607" name="Rectangle 10"/>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extLst>
      <p:ext uri="{BB962C8B-B14F-4D97-AF65-F5344CB8AC3E}">
        <p14:creationId xmlns:p14="http://schemas.microsoft.com/office/powerpoint/2010/main" val="405993231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8" descr="EG6_Figure_12_02c-L"/>
          <p:cNvPicPr>
            <a:picLocks noChangeAspect="1" noChangeArrowheads="1"/>
          </p:cNvPicPr>
          <p:nvPr/>
        </p:nvPicPr>
        <p:blipFill>
          <a:blip r:embed="rId3"/>
          <a:srcRect/>
          <a:stretch>
            <a:fillRect/>
          </a:stretch>
        </p:blipFill>
        <p:spPr bwMode="auto">
          <a:xfrm>
            <a:off x="1152525" y="685800"/>
            <a:ext cx="6837363" cy="5854700"/>
          </a:xfrm>
          <a:prstGeom prst="rect">
            <a:avLst/>
          </a:prstGeom>
          <a:noFill/>
          <a:ln w="9525">
            <a:noFill/>
            <a:miter lim="800000"/>
            <a:headEnd/>
            <a:tailEnd/>
          </a:ln>
        </p:spPr>
      </p:pic>
      <p:sp>
        <p:nvSpPr>
          <p:cNvPr id="27651" name="Title 3"/>
          <p:cNvSpPr>
            <a:spLocks noGrp="1"/>
          </p:cNvSpPr>
          <p:nvPr>
            <p:ph type="title"/>
          </p:nvPr>
        </p:nvSpPr>
        <p:spPr/>
        <p:txBody>
          <a:bodyPr/>
          <a:lstStyle/>
          <a:p>
            <a:pPr eaLnBrk="1" hangingPunct="1"/>
            <a:r>
              <a:rPr lang="en-US">
                <a:solidFill>
                  <a:srgbClr val="16165D"/>
                </a:solidFill>
              </a:rPr>
              <a:t>Desert Pavement</a:t>
            </a:r>
          </a:p>
        </p:txBody>
      </p:sp>
      <p:sp>
        <p:nvSpPr>
          <p:cNvPr id="27652" name="Text Box 7"/>
          <p:cNvSpPr txBox="1">
            <a:spLocks noChangeArrowheads="1"/>
          </p:cNvSpPr>
          <p:nvPr/>
        </p:nvSpPr>
        <p:spPr bwMode="auto">
          <a:xfrm>
            <a:off x="8021638" y="6172200"/>
            <a:ext cx="1120775"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12.2</a:t>
            </a:r>
          </a:p>
        </p:txBody>
      </p:sp>
    </p:spTree>
    <p:extLst>
      <p:ext uri="{BB962C8B-B14F-4D97-AF65-F5344CB8AC3E}">
        <p14:creationId xmlns:p14="http://schemas.microsoft.com/office/powerpoint/2010/main" val="206923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Yardang</a:t>
            </a:r>
          </a:p>
        </p:txBody>
      </p:sp>
      <p:pic>
        <p:nvPicPr>
          <p:cNvPr id="29699" name="Picture 6" descr="EG6_Figure_12_03-L"/>
          <p:cNvPicPr>
            <a:picLocks noGrp="1" noChangeAspect="1" noChangeArrowheads="1"/>
          </p:cNvPicPr>
          <p:nvPr>
            <p:ph idx="4294967295"/>
          </p:nvPr>
        </p:nvPicPr>
        <p:blipFill>
          <a:blip r:embed="rId3"/>
          <a:srcRect/>
          <a:stretch>
            <a:fillRect/>
          </a:stretch>
        </p:blipFill>
        <p:spPr>
          <a:xfrm>
            <a:off x="0" y="1295400"/>
            <a:ext cx="9144000" cy="4851400"/>
          </a:xfrm>
        </p:spPr>
      </p:pic>
      <p:sp>
        <p:nvSpPr>
          <p:cNvPr id="29700" name="Text Box 5"/>
          <p:cNvSpPr txBox="1">
            <a:spLocks noChangeArrowheads="1"/>
          </p:cNvSpPr>
          <p:nvPr/>
        </p:nvSpPr>
        <p:spPr bwMode="auto">
          <a:xfrm>
            <a:off x="7970838" y="6019800"/>
            <a:ext cx="1171575"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12.3</a:t>
            </a:r>
          </a:p>
        </p:txBody>
      </p:sp>
      <p:sp>
        <p:nvSpPr>
          <p:cNvPr id="29701"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29702"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extLst>
      <p:ext uri="{BB962C8B-B14F-4D97-AF65-F5344CB8AC3E}">
        <p14:creationId xmlns:p14="http://schemas.microsoft.com/office/powerpoint/2010/main" val="56389531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7373"/>
          </a:xfrm>
        </p:spPr>
        <p:txBody>
          <a:bodyPr>
            <a:normAutofit/>
          </a:bodyPr>
          <a:lstStyle/>
          <a:p>
            <a:r>
              <a:rPr lang="en-US" sz="4000" dirty="0" smtClean="0"/>
              <a:t>Eolian Transportation</a:t>
            </a:r>
            <a:endParaRPr lang="en-US" sz="4000" dirty="0"/>
          </a:p>
        </p:txBody>
      </p:sp>
      <p:sp>
        <p:nvSpPr>
          <p:cNvPr id="3" name="Content Placeholder 2"/>
          <p:cNvSpPr>
            <a:spLocks noGrp="1"/>
          </p:cNvSpPr>
          <p:nvPr>
            <p:ph idx="1"/>
          </p:nvPr>
        </p:nvSpPr>
        <p:spPr>
          <a:xfrm>
            <a:off x="457200" y="1104460"/>
            <a:ext cx="8229600" cy="5021704"/>
          </a:xfrm>
        </p:spPr>
        <p:txBody>
          <a:bodyPr>
            <a:normAutofit/>
          </a:bodyPr>
          <a:lstStyle/>
          <a:p>
            <a:pPr>
              <a:lnSpc>
                <a:spcPct val="90000"/>
              </a:lnSpc>
            </a:pPr>
            <a:r>
              <a:rPr lang="en-US" sz="3600" dirty="0" smtClean="0">
                <a:ea typeface="Times New Roman" charset="0"/>
                <a:cs typeface="Times New Roman" charset="0"/>
              </a:rPr>
              <a:t>Eolian Transportation </a:t>
            </a:r>
          </a:p>
          <a:p>
            <a:pPr lvl="1">
              <a:lnSpc>
                <a:spcPct val="90000"/>
              </a:lnSpc>
            </a:pPr>
            <a:r>
              <a:rPr lang="en-US" sz="3200" dirty="0" smtClean="0">
                <a:ea typeface="Times New Roman" charset="0"/>
                <a:cs typeface="Times New Roman" charset="0"/>
              </a:rPr>
              <a:t>Dust storm</a:t>
            </a:r>
          </a:p>
          <a:p>
            <a:pPr lvl="1">
              <a:lnSpc>
                <a:spcPct val="90000"/>
              </a:lnSpc>
            </a:pPr>
            <a:r>
              <a:rPr lang="en-US" sz="3200" dirty="0" smtClean="0">
                <a:ea typeface="Times New Roman" charset="0"/>
                <a:cs typeface="Times New Roman" charset="0"/>
              </a:rPr>
              <a:t>Sand storm</a:t>
            </a:r>
          </a:p>
          <a:p>
            <a:pPr lvl="1">
              <a:lnSpc>
                <a:spcPct val="90000"/>
              </a:lnSpc>
            </a:pPr>
            <a:r>
              <a:rPr lang="en-US" sz="3200" dirty="0" smtClean="0">
                <a:ea typeface="Times New Roman" charset="0"/>
                <a:cs typeface="Times New Roman" charset="0"/>
              </a:rPr>
              <a:t>Particles move by saltation (aerodynamic lift, elastic bounce and impact), resulting in </a:t>
            </a:r>
          </a:p>
          <a:p>
            <a:pPr lvl="1">
              <a:lnSpc>
                <a:spcPct val="90000"/>
              </a:lnSpc>
            </a:pPr>
            <a:r>
              <a:rPr lang="en-US" sz="3200" dirty="0" smtClean="0">
                <a:ea typeface="Times New Roman" charset="0"/>
                <a:cs typeface="Times New Roman" charset="0"/>
              </a:rPr>
              <a:t>surface creep (sliding &amp; rolling of particles); affects about 20% of the material being transported</a:t>
            </a:r>
          </a:p>
        </p:txBody>
      </p:sp>
    </p:spTree>
    <p:extLst>
      <p:ext uri="{BB962C8B-B14F-4D97-AF65-F5344CB8AC3E}">
        <p14:creationId xmlns:p14="http://schemas.microsoft.com/office/powerpoint/2010/main" val="636281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hidden="1"/>
          <p:cNvSpPr>
            <a:spLocks noGrp="1" noChangeArrowheads="1"/>
          </p:cNvSpPr>
          <p:nvPr>
            <p:ph type="title"/>
          </p:nvPr>
        </p:nvSpPr>
        <p:spPr/>
        <p:txBody>
          <a:bodyPr/>
          <a:lstStyle/>
          <a:p>
            <a:endParaRPr lang="en-US"/>
          </a:p>
        </p:txBody>
      </p:sp>
      <p:sp>
        <p:nvSpPr>
          <p:cNvPr id="27651" name="Rectangle 3" descr="EG6_Figure_12_04-L"/>
          <p:cNvSpPr>
            <a:spLocks noGrp="1" noChangeAspect="1" noChangeArrowheads="1"/>
          </p:cNvSpPr>
          <p:nvPr isPhoto="1"/>
        </p:nvSpPr>
        <p:spPr bwMode="auto">
          <a:xfrm>
            <a:off x="458788" y="1292225"/>
            <a:ext cx="8226425" cy="4271963"/>
          </a:xfrm>
          <a:prstGeom prst="rect">
            <a:avLst/>
          </a:prstGeom>
          <a:blipFill dpi="0" rotWithShape="1">
            <a:blip r:embed="rId2"/>
            <a:srcRect/>
            <a:stretch>
              <a:fillRect r="-8"/>
            </a:stretch>
          </a:blipFill>
          <a:ln w="9525">
            <a:noFill/>
            <a:miter lim="800000"/>
            <a:headEnd/>
            <a:tailEnd/>
          </a:ln>
          <a:effectLst/>
        </p:spPr>
        <p:txBody>
          <a:bodyPr>
            <a:prstTxWarp prst="textNoShape">
              <a:avLst/>
            </a:prstTxWarp>
          </a:bodyPr>
          <a:lstStyle/>
          <a:p>
            <a:endParaRPr lang="en-US" dirty="0"/>
          </a:p>
        </p:txBody>
      </p:sp>
      <p:sp>
        <p:nvSpPr>
          <p:cNvPr id="4" name="TextBox 3"/>
          <p:cNvSpPr txBox="1"/>
          <p:nvPr/>
        </p:nvSpPr>
        <p:spPr>
          <a:xfrm>
            <a:off x="2829998" y="274638"/>
            <a:ext cx="2456572" cy="523220"/>
          </a:xfrm>
          <a:prstGeom prst="rect">
            <a:avLst/>
          </a:prstGeom>
          <a:noFill/>
        </p:spPr>
        <p:txBody>
          <a:bodyPr wrap="none" rtlCol="0">
            <a:spAutoFit/>
          </a:bodyPr>
          <a:lstStyle/>
          <a:p>
            <a:r>
              <a:rPr lang="en-US" sz="2800" dirty="0" smtClean="0"/>
              <a:t>Dust storms in :</a:t>
            </a:r>
            <a:endParaRPr lang="en-US" sz="2800" dirty="0"/>
          </a:p>
        </p:txBody>
      </p:sp>
      <p:sp>
        <p:nvSpPr>
          <p:cNvPr id="5" name="TextBox 4"/>
          <p:cNvSpPr txBox="1"/>
          <p:nvPr/>
        </p:nvSpPr>
        <p:spPr>
          <a:xfrm>
            <a:off x="1871006" y="797858"/>
            <a:ext cx="1387720" cy="584776"/>
          </a:xfrm>
          <a:prstGeom prst="rect">
            <a:avLst/>
          </a:prstGeom>
          <a:noFill/>
        </p:spPr>
        <p:txBody>
          <a:bodyPr wrap="none" rtlCol="0">
            <a:spAutoFit/>
          </a:bodyPr>
          <a:lstStyle/>
          <a:p>
            <a:r>
              <a:rPr lang="en-US" sz="3200" dirty="0" smtClean="0"/>
              <a:t>Iceland</a:t>
            </a:r>
            <a:endParaRPr lang="en-US" sz="3200" dirty="0"/>
          </a:p>
        </p:txBody>
      </p:sp>
      <p:sp>
        <p:nvSpPr>
          <p:cNvPr id="6" name="TextBox 5"/>
          <p:cNvSpPr txBox="1"/>
          <p:nvPr/>
        </p:nvSpPr>
        <p:spPr>
          <a:xfrm>
            <a:off x="6267410" y="832862"/>
            <a:ext cx="834884" cy="584776"/>
          </a:xfrm>
          <a:prstGeom prst="rect">
            <a:avLst/>
          </a:prstGeom>
          <a:noFill/>
        </p:spPr>
        <p:txBody>
          <a:bodyPr wrap="none" rtlCol="0">
            <a:spAutoFit/>
          </a:bodyPr>
          <a:lstStyle/>
          <a:p>
            <a:r>
              <a:rPr lang="en-US" sz="3200" dirty="0" smtClean="0"/>
              <a:t>Iraq</a:t>
            </a:r>
            <a:endParaRPr lang="en-US" sz="3200" dirty="0"/>
          </a:p>
        </p:txBody>
      </p:sp>
    </p:spTree>
    <p:extLst>
      <p:ext uri="{BB962C8B-B14F-4D97-AF65-F5344CB8AC3E}">
        <p14:creationId xmlns:p14="http://schemas.microsoft.com/office/powerpoint/2010/main" val="38807369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Sand Transport</a:t>
            </a:r>
          </a:p>
        </p:txBody>
      </p:sp>
      <p:pic>
        <p:nvPicPr>
          <p:cNvPr id="31747" name="Picture 6" descr="EG6_Figure_12_05a-L"/>
          <p:cNvPicPr>
            <a:picLocks noChangeAspect="1" noChangeArrowheads="1"/>
          </p:cNvPicPr>
          <p:nvPr/>
        </p:nvPicPr>
        <p:blipFill>
          <a:blip r:embed="rId3"/>
          <a:srcRect/>
          <a:stretch>
            <a:fillRect/>
          </a:stretch>
        </p:blipFill>
        <p:spPr bwMode="auto">
          <a:xfrm>
            <a:off x="571500" y="762000"/>
            <a:ext cx="8001000" cy="5846763"/>
          </a:xfrm>
          <a:prstGeom prst="rect">
            <a:avLst/>
          </a:prstGeom>
          <a:noFill/>
          <a:ln w="9525">
            <a:noFill/>
            <a:miter lim="800000"/>
            <a:headEnd/>
            <a:tailEnd/>
          </a:ln>
        </p:spPr>
      </p:pic>
      <p:sp>
        <p:nvSpPr>
          <p:cNvPr id="31748" name="Text Box 5"/>
          <p:cNvSpPr txBox="1">
            <a:spLocks noChangeArrowheads="1"/>
          </p:cNvSpPr>
          <p:nvPr/>
        </p:nvSpPr>
        <p:spPr bwMode="auto">
          <a:xfrm>
            <a:off x="7970838" y="6096000"/>
            <a:ext cx="1171575" cy="336550"/>
          </a:xfrm>
          <a:prstGeom prst="rect">
            <a:avLst/>
          </a:prstGeom>
          <a:noFill/>
          <a:ln w="9525">
            <a:noFill/>
            <a:miter lim="800000"/>
            <a:headEnd/>
            <a:tailEnd/>
          </a:ln>
        </p:spPr>
        <p:txBody>
          <a:bodyPr wrap="none">
            <a:prstTxWarp prst="textNoShape">
              <a:avLst/>
            </a:prstTxWarp>
            <a:spAutoFit/>
          </a:bodyPr>
          <a:lstStyle/>
          <a:p>
            <a:r>
              <a:rPr lang="en-US"/>
              <a:t>Figure  12.5</a:t>
            </a:r>
          </a:p>
        </p:txBody>
      </p:sp>
      <p:sp>
        <p:nvSpPr>
          <p:cNvPr id="31749"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31750"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extLst>
      <p:ext uri="{BB962C8B-B14F-4D97-AF65-F5344CB8AC3E}">
        <p14:creationId xmlns:p14="http://schemas.microsoft.com/office/powerpoint/2010/main" val="17935156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9375"/>
          </a:xfrm>
        </p:spPr>
        <p:txBody>
          <a:bodyPr>
            <a:normAutofit/>
          </a:bodyPr>
          <a:lstStyle/>
          <a:p>
            <a:r>
              <a:rPr lang="en-US" sz="4000" dirty="0" smtClean="0"/>
              <a:t>Eolian </a:t>
            </a:r>
            <a:r>
              <a:rPr lang="en-US" sz="4000" dirty="0"/>
              <a:t>D</a:t>
            </a:r>
            <a:r>
              <a:rPr lang="en-US" sz="4000" dirty="0" smtClean="0"/>
              <a:t>epositional Landforms</a:t>
            </a:r>
            <a:endParaRPr lang="en-US" sz="4000" dirty="0"/>
          </a:p>
        </p:txBody>
      </p:sp>
      <p:sp>
        <p:nvSpPr>
          <p:cNvPr id="3" name="Content Placeholder 2"/>
          <p:cNvSpPr>
            <a:spLocks noGrp="1"/>
          </p:cNvSpPr>
          <p:nvPr>
            <p:ph idx="1"/>
          </p:nvPr>
        </p:nvSpPr>
        <p:spPr/>
        <p:txBody>
          <a:bodyPr/>
          <a:lstStyle/>
          <a:p>
            <a:pPr>
              <a:lnSpc>
                <a:spcPct val="90000"/>
              </a:lnSpc>
            </a:pPr>
            <a:r>
              <a:rPr lang="en-US" dirty="0" smtClean="0">
                <a:ea typeface="Times New Roman" charset="0"/>
                <a:cs typeface="Times New Roman" charset="0"/>
              </a:rPr>
              <a:t>Eolian Depositional Landforms</a:t>
            </a:r>
          </a:p>
          <a:p>
            <a:pPr lvl="1">
              <a:lnSpc>
                <a:spcPct val="90000"/>
              </a:lnSpc>
            </a:pPr>
            <a:r>
              <a:rPr lang="en-US" dirty="0" smtClean="0">
                <a:ea typeface="Times New Roman" charset="0"/>
                <a:cs typeface="Times New Roman" charset="0"/>
              </a:rPr>
              <a:t>Eolian (sand) ripples</a:t>
            </a:r>
          </a:p>
          <a:p>
            <a:pPr lvl="1">
              <a:lnSpc>
                <a:spcPct val="90000"/>
              </a:lnSpc>
            </a:pPr>
            <a:r>
              <a:rPr lang="en-US" dirty="0" smtClean="0">
                <a:ea typeface="Times New Roman" charset="0"/>
                <a:cs typeface="Times New Roman" charset="0"/>
              </a:rPr>
              <a:t>Sand cover only about 10% of desert landscapes; desert pavements predominate across most subtropical arid landscapes</a:t>
            </a:r>
          </a:p>
          <a:p>
            <a:pPr lvl="1">
              <a:lnSpc>
                <a:spcPct val="90000"/>
              </a:lnSpc>
            </a:pPr>
            <a:r>
              <a:rPr lang="en-US" dirty="0" smtClean="0">
                <a:ea typeface="Times New Roman" charset="0"/>
                <a:cs typeface="Times New Roman" charset="0"/>
              </a:rPr>
              <a:t>Dunes: wind sculpted accumulation of sand e.g. erg desert in North Africa </a:t>
            </a:r>
          </a:p>
          <a:p>
            <a:pPr lvl="1">
              <a:lnSpc>
                <a:spcPct val="90000"/>
              </a:lnSpc>
            </a:pPr>
            <a:r>
              <a:rPr lang="en-US" dirty="0" smtClean="0">
                <a:ea typeface="Times New Roman" charset="0"/>
                <a:cs typeface="Times New Roman" charset="0"/>
              </a:rPr>
              <a:t>Dune movement and form</a:t>
            </a:r>
          </a:p>
          <a:p>
            <a:pPr lvl="2">
              <a:lnSpc>
                <a:spcPct val="90000"/>
              </a:lnSpc>
            </a:pPr>
            <a:r>
              <a:rPr lang="en-US" dirty="0" smtClean="0">
                <a:ea typeface="Times New Roman" charset="0"/>
                <a:cs typeface="Times New Roman" charset="0"/>
              </a:rPr>
              <a:t> cross section of a dune; dune migration</a:t>
            </a:r>
          </a:p>
          <a:p>
            <a:pPr>
              <a:lnSpc>
                <a:spcPct val="90000"/>
              </a:lnSpc>
              <a:buNone/>
            </a:pPr>
            <a:r>
              <a:rPr lang="en-US" dirty="0" smtClean="0">
                <a:ea typeface="Times New Roman" charset="0"/>
                <a:cs typeface="Times New Roman" charset="0"/>
              </a:rPr>
              <a:t>  </a:t>
            </a:r>
            <a:endParaRPr lang="en-US" dirty="0" smtClean="0"/>
          </a:p>
          <a:p>
            <a:endParaRPr lang="en-US" dirty="0"/>
          </a:p>
        </p:txBody>
      </p:sp>
    </p:spTree>
    <p:extLst>
      <p:ext uri="{BB962C8B-B14F-4D97-AF65-F5344CB8AC3E}">
        <p14:creationId xmlns:p14="http://schemas.microsoft.com/office/powerpoint/2010/main" val="2273422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solidFill>
                  <a:srgbClr val="16165D"/>
                </a:solidFill>
              </a:rPr>
              <a:t>Dune Cross </a:t>
            </a:r>
            <a:r>
              <a:rPr lang="en-US" dirty="0" smtClean="0">
                <a:solidFill>
                  <a:srgbClr val="16165D"/>
                </a:solidFill>
              </a:rPr>
              <a:t>Section &amp; Migration</a:t>
            </a:r>
            <a:endParaRPr lang="en-US" dirty="0">
              <a:solidFill>
                <a:srgbClr val="16165D"/>
              </a:solidFill>
            </a:endParaRPr>
          </a:p>
        </p:txBody>
      </p:sp>
      <p:sp>
        <p:nvSpPr>
          <p:cNvPr id="39939" name="Text Box 9"/>
          <p:cNvSpPr txBox="1">
            <a:spLocks noChangeArrowheads="1"/>
          </p:cNvSpPr>
          <p:nvPr/>
        </p:nvSpPr>
        <p:spPr bwMode="auto">
          <a:xfrm>
            <a:off x="7970838" y="6172200"/>
            <a:ext cx="1171575" cy="336550"/>
          </a:xfrm>
          <a:prstGeom prst="rect">
            <a:avLst/>
          </a:prstGeom>
          <a:noFill/>
          <a:ln w="9525">
            <a:noFill/>
            <a:miter lim="800000"/>
            <a:headEnd/>
            <a:tailEnd/>
          </a:ln>
        </p:spPr>
        <p:txBody>
          <a:bodyPr wrap="none">
            <a:prstTxWarp prst="textNoShape">
              <a:avLst/>
            </a:prstTxWarp>
            <a:spAutoFit/>
          </a:bodyPr>
          <a:lstStyle/>
          <a:p>
            <a:r>
              <a:rPr lang="en-US"/>
              <a:t>Figure  12.9</a:t>
            </a:r>
          </a:p>
        </p:txBody>
      </p:sp>
      <p:pic>
        <p:nvPicPr>
          <p:cNvPr id="39940" name="Picture 5" descr="EG6_Figure_12_09-L"/>
          <p:cNvPicPr>
            <a:picLocks noGrp="1" noChangeAspect="1" noChangeArrowheads="1"/>
          </p:cNvPicPr>
          <p:nvPr>
            <p:ph idx="4294967295"/>
          </p:nvPr>
        </p:nvPicPr>
        <p:blipFill>
          <a:blip r:embed="rId3"/>
          <a:srcRect/>
          <a:stretch>
            <a:fillRect/>
          </a:stretch>
        </p:blipFill>
        <p:spPr>
          <a:xfrm>
            <a:off x="228600" y="2055813"/>
            <a:ext cx="8686800" cy="3660775"/>
          </a:xfrm>
        </p:spPr>
      </p:pic>
    </p:spTree>
    <p:extLst>
      <p:ext uri="{BB962C8B-B14F-4D97-AF65-F5344CB8AC3E}">
        <p14:creationId xmlns:p14="http://schemas.microsoft.com/office/powerpoint/2010/main" val="366075056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83567"/>
          </a:xfrm>
        </p:spPr>
        <p:txBody>
          <a:bodyPr>
            <a:normAutofit/>
          </a:bodyPr>
          <a:lstStyle/>
          <a:p>
            <a:r>
              <a:rPr lang="en-US" sz="4000" dirty="0" smtClean="0"/>
              <a:t>Eolian Depositional Landforms</a:t>
            </a:r>
            <a:endParaRPr lang="en-US" sz="4000" dirty="0"/>
          </a:p>
        </p:txBody>
      </p:sp>
      <p:sp>
        <p:nvSpPr>
          <p:cNvPr id="3" name="Content Placeholder 2"/>
          <p:cNvSpPr>
            <a:spLocks noGrp="1"/>
          </p:cNvSpPr>
          <p:nvPr>
            <p:ph idx="1"/>
          </p:nvPr>
        </p:nvSpPr>
        <p:spPr>
          <a:xfrm>
            <a:off x="457200" y="1228711"/>
            <a:ext cx="8229600" cy="4525963"/>
          </a:xfrm>
        </p:spPr>
        <p:txBody>
          <a:bodyPr>
            <a:normAutofit lnSpcReduction="10000"/>
          </a:bodyPr>
          <a:lstStyle/>
          <a:p>
            <a:r>
              <a:rPr lang="en-US" dirty="0" smtClean="0"/>
              <a:t>Free dunes vs. tied dunes</a:t>
            </a:r>
          </a:p>
          <a:p>
            <a:r>
              <a:rPr lang="en-US" dirty="0" smtClean="0"/>
              <a:t>3 classes of dunes</a:t>
            </a:r>
          </a:p>
          <a:p>
            <a:pPr lvl="1"/>
            <a:r>
              <a:rPr lang="en-US" dirty="0" smtClean="0"/>
              <a:t>Crescentic dunes</a:t>
            </a:r>
          </a:p>
          <a:p>
            <a:pPr lvl="2"/>
            <a:r>
              <a:rPr lang="en-US" dirty="0" smtClean="0"/>
              <a:t>Barchan dunes </a:t>
            </a:r>
            <a:r>
              <a:rPr lang="en-US" dirty="0"/>
              <a:t>(</a:t>
            </a:r>
            <a:r>
              <a:rPr lang="en-US" dirty="0" smtClean="0"/>
              <a:t>limited sand), transverse dunes ( abundant sand), parabolic dunes vegetation controlled)</a:t>
            </a:r>
          </a:p>
          <a:p>
            <a:pPr lvl="1"/>
            <a:r>
              <a:rPr lang="en-US" dirty="0" smtClean="0"/>
              <a:t>Linear dunes</a:t>
            </a:r>
          </a:p>
          <a:p>
            <a:pPr lvl="2"/>
            <a:r>
              <a:rPr lang="en-US" dirty="0" smtClean="0"/>
              <a:t>Longitudinal dunes and </a:t>
            </a:r>
            <a:r>
              <a:rPr lang="en-US" dirty="0" err="1" smtClean="0"/>
              <a:t>seif</a:t>
            </a:r>
            <a:r>
              <a:rPr lang="en-US" dirty="0" smtClean="0"/>
              <a:t> dunes</a:t>
            </a:r>
          </a:p>
          <a:p>
            <a:pPr lvl="1"/>
            <a:r>
              <a:rPr lang="en-US" dirty="0" smtClean="0"/>
              <a:t>Star dunes</a:t>
            </a:r>
          </a:p>
          <a:p>
            <a:pPr lvl="2"/>
            <a:r>
              <a:rPr lang="en-US" dirty="0" smtClean="0"/>
              <a:t>Mountainous giants of the sandy desert</a:t>
            </a:r>
            <a:endParaRPr lang="en-US" dirty="0"/>
          </a:p>
        </p:txBody>
      </p:sp>
    </p:spTree>
    <p:extLst>
      <p:ext uri="{BB962C8B-B14F-4D97-AF65-F5344CB8AC3E}">
        <p14:creationId xmlns:p14="http://schemas.microsoft.com/office/powerpoint/2010/main" val="2553931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685800" y="0"/>
            <a:ext cx="7772400" cy="762000"/>
          </a:xfrm>
        </p:spPr>
        <p:txBody>
          <a:bodyPr>
            <a:normAutofit fontScale="90000"/>
          </a:bodyPr>
          <a:lstStyle/>
          <a:p>
            <a:pPr eaLnBrk="1" hangingPunct="1"/>
            <a:r>
              <a:rPr lang="en-US" dirty="0">
                <a:solidFill>
                  <a:srgbClr val="16165D"/>
                </a:solidFill>
              </a:rPr>
              <a:t>Star </a:t>
            </a:r>
            <a:r>
              <a:rPr lang="en-US" dirty="0" smtClean="0">
                <a:solidFill>
                  <a:srgbClr val="16165D"/>
                </a:solidFill>
              </a:rPr>
              <a:t>Dune – mountains of the desert</a:t>
            </a:r>
            <a:endParaRPr lang="en-US" dirty="0">
              <a:solidFill>
                <a:srgbClr val="16165D"/>
              </a:solidFill>
            </a:endParaRPr>
          </a:p>
        </p:txBody>
      </p:sp>
      <p:pic>
        <p:nvPicPr>
          <p:cNvPr id="44035" name="Picture 5" descr="EG6_Figure_12_11-L"/>
          <p:cNvPicPr>
            <a:picLocks noGrp="1" noChangeAspect="1" noChangeArrowheads="1"/>
          </p:cNvPicPr>
          <p:nvPr>
            <p:ph idx="4294967295"/>
          </p:nvPr>
        </p:nvPicPr>
        <p:blipFill>
          <a:blip r:embed="rId3"/>
          <a:srcRect/>
          <a:stretch>
            <a:fillRect/>
          </a:stretch>
        </p:blipFill>
        <p:spPr>
          <a:xfrm>
            <a:off x="0" y="727075"/>
            <a:ext cx="9144000" cy="5673725"/>
          </a:xfrm>
        </p:spPr>
      </p:pic>
      <p:sp>
        <p:nvSpPr>
          <p:cNvPr id="44036" name="Text Box 7"/>
          <p:cNvSpPr txBox="1">
            <a:spLocks noChangeArrowheads="1"/>
          </p:cNvSpPr>
          <p:nvPr/>
        </p:nvSpPr>
        <p:spPr bwMode="auto">
          <a:xfrm>
            <a:off x="7920038" y="6140450"/>
            <a:ext cx="1222375" cy="336550"/>
          </a:xfrm>
          <a:prstGeom prst="rect">
            <a:avLst/>
          </a:prstGeom>
          <a:noFill/>
          <a:ln w="9525">
            <a:noFill/>
            <a:miter lim="800000"/>
            <a:headEnd/>
            <a:tailEnd/>
          </a:ln>
        </p:spPr>
        <p:txBody>
          <a:bodyPr wrap="none">
            <a:prstTxWarp prst="textNoShape">
              <a:avLst/>
            </a:prstTxWarp>
            <a:spAutoFit/>
          </a:bodyPr>
          <a:lstStyle/>
          <a:p>
            <a:r>
              <a:rPr lang="en-US"/>
              <a:t>Figure 12.11</a:t>
            </a:r>
          </a:p>
        </p:txBody>
      </p:sp>
      <p:sp>
        <p:nvSpPr>
          <p:cNvPr id="4403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403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TextBox 6"/>
          <p:cNvSpPr txBox="1"/>
          <p:nvPr/>
        </p:nvSpPr>
        <p:spPr>
          <a:xfrm>
            <a:off x="1065375" y="6139190"/>
            <a:ext cx="7199557" cy="523220"/>
          </a:xfrm>
          <a:prstGeom prst="rect">
            <a:avLst/>
          </a:prstGeom>
          <a:noFill/>
        </p:spPr>
        <p:txBody>
          <a:bodyPr wrap="none" rtlCol="0">
            <a:spAutoFit/>
          </a:bodyPr>
          <a:lstStyle/>
          <a:p>
            <a:r>
              <a:rPr lang="en-US" sz="2800" dirty="0" smtClean="0">
                <a:solidFill>
                  <a:srgbClr val="FF0000"/>
                </a:solidFill>
              </a:rPr>
              <a:t>Namib desert of Namibia in southwestern Africa </a:t>
            </a:r>
            <a:endParaRPr lang="en-US" sz="2800" dirty="0">
              <a:solidFill>
                <a:srgbClr val="FF0000"/>
              </a:solidFill>
            </a:endParaRPr>
          </a:p>
        </p:txBody>
      </p:sp>
    </p:spTree>
    <p:extLst>
      <p:ext uri="{BB962C8B-B14F-4D97-AF65-F5344CB8AC3E}">
        <p14:creationId xmlns:p14="http://schemas.microsoft.com/office/powerpoint/2010/main" val="3022666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2210"/>
          </a:xfrm>
        </p:spPr>
        <p:txBody>
          <a:bodyPr>
            <a:normAutofit fontScale="90000"/>
          </a:bodyPr>
          <a:lstStyle/>
          <a:p>
            <a:r>
              <a:rPr lang="en-US" sz="4000" i="1" dirty="0" smtClean="0">
                <a:solidFill>
                  <a:srgbClr val="0000FF"/>
                </a:solidFill>
              </a:rPr>
              <a:t>Why is salinity less along the equator and greater in the subtropic</a:t>
            </a:r>
            <a:r>
              <a:rPr lang="en-US" sz="4000" dirty="0" smtClean="0">
                <a:solidFill>
                  <a:srgbClr val="0000FF"/>
                </a:solidFill>
              </a:rPr>
              <a:t>s?</a:t>
            </a:r>
            <a:endParaRPr lang="en-US" sz="4000" dirty="0">
              <a:solidFill>
                <a:srgbClr val="0000FF"/>
              </a:solidFill>
            </a:endParaRPr>
          </a:p>
        </p:txBody>
      </p:sp>
      <p:sp>
        <p:nvSpPr>
          <p:cNvPr id="3" name="Content Placeholder 2"/>
          <p:cNvSpPr>
            <a:spLocks noGrp="1"/>
          </p:cNvSpPr>
          <p:nvPr>
            <p:ph idx="1"/>
          </p:nvPr>
        </p:nvSpPr>
        <p:spPr>
          <a:xfrm>
            <a:off x="457200" y="1352962"/>
            <a:ext cx="8229600" cy="5505038"/>
          </a:xfrm>
        </p:spPr>
        <p:txBody>
          <a:bodyPr>
            <a:normAutofit fontScale="92500" lnSpcReduction="20000"/>
          </a:bodyPr>
          <a:lstStyle/>
          <a:p>
            <a:pPr lvl="1">
              <a:lnSpc>
                <a:spcPct val="90000"/>
              </a:lnSpc>
            </a:pPr>
            <a:r>
              <a:rPr lang="en-US" sz="3200" dirty="0" smtClean="0">
                <a:latin typeface="Times New Roman"/>
                <a:ea typeface="Times New Roman" charset="0"/>
                <a:cs typeface="Times New Roman"/>
              </a:rPr>
              <a:t>Average salinity: 35%</a:t>
            </a:r>
            <a:r>
              <a:rPr lang="en-US" sz="2000" dirty="0" smtClean="0">
                <a:latin typeface="Times New Roman"/>
                <a:ea typeface="Times New Roman" charset="0"/>
                <a:cs typeface="Times New Roman"/>
              </a:rPr>
              <a:t>o</a:t>
            </a:r>
            <a:endParaRPr lang="en-US" sz="2400" dirty="0" smtClean="0">
              <a:latin typeface="Times New Roman"/>
              <a:ea typeface="Times New Roman" charset="0"/>
              <a:cs typeface="Times New Roman"/>
            </a:endParaRPr>
          </a:p>
          <a:p>
            <a:pPr lvl="2">
              <a:lnSpc>
                <a:spcPct val="90000"/>
              </a:lnSpc>
            </a:pPr>
            <a:r>
              <a:rPr lang="en-US" sz="2800" dirty="0" smtClean="0">
                <a:latin typeface="Times New Roman"/>
                <a:ea typeface="Times New Roman" charset="0"/>
                <a:cs typeface="Times New Roman"/>
              </a:rPr>
              <a:t>Salinity worldwide normally varies between 34%</a:t>
            </a:r>
            <a:r>
              <a:rPr lang="en-US" sz="1050" dirty="0" smtClean="0">
                <a:latin typeface="Times New Roman"/>
                <a:ea typeface="Times New Roman" charset="0"/>
                <a:cs typeface="Times New Roman"/>
              </a:rPr>
              <a:t>o</a:t>
            </a:r>
            <a:r>
              <a:rPr lang="en-US" sz="2800" dirty="0" smtClean="0">
                <a:latin typeface="Times New Roman"/>
                <a:ea typeface="Times New Roman" charset="0"/>
                <a:cs typeface="Times New Roman"/>
              </a:rPr>
              <a:t> – 37%</a:t>
            </a:r>
            <a:r>
              <a:rPr lang="en-US" sz="1400" dirty="0" smtClean="0">
                <a:latin typeface="Times New Roman"/>
                <a:ea typeface="Times New Roman" charset="0"/>
                <a:cs typeface="Times New Roman"/>
              </a:rPr>
              <a:t>o</a:t>
            </a:r>
            <a:r>
              <a:rPr lang="en-US" sz="2800" dirty="0" smtClean="0">
                <a:latin typeface="Times New Roman"/>
                <a:ea typeface="Times New Roman" charset="0"/>
                <a:cs typeface="Times New Roman"/>
              </a:rPr>
              <a:t>  due to atmospheric conditions above the water and volume of freshwater inflows</a:t>
            </a:r>
          </a:p>
          <a:p>
            <a:pPr lvl="2">
              <a:lnSpc>
                <a:spcPct val="90000"/>
              </a:lnSpc>
            </a:pPr>
            <a:r>
              <a:rPr lang="en-US" sz="2800" dirty="0" smtClean="0">
                <a:latin typeface="Times New Roman"/>
                <a:ea typeface="Times New Roman" charset="0"/>
                <a:cs typeface="Times New Roman"/>
              </a:rPr>
              <a:t>Equatorial waters – salinity lower than average (34.5%)</a:t>
            </a:r>
          </a:p>
          <a:p>
            <a:pPr lvl="2">
              <a:lnSpc>
                <a:spcPct val="90000"/>
              </a:lnSpc>
            </a:pPr>
            <a:r>
              <a:rPr lang="en-US" sz="2800" dirty="0" smtClean="0">
                <a:latin typeface="Times New Roman"/>
                <a:ea typeface="Times New Roman" charset="0"/>
                <a:cs typeface="Times New Roman"/>
              </a:rPr>
              <a:t>Subtropical oceans- salinity is more concentrated, increasing to 36%</a:t>
            </a:r>
            <a:r>
              <a:rPr lang="en-US" sz="1800" dirty="0" smtClean="0">
                <a:latin typeface="Times New Roman"/>
                <a:ea typeface="Times New Roman" charset="0"/>
                <a:cs typeface="Times New Roman"/>
              </a:rPr>
              <a:t>o</a:t>
            </a:r>
            <a:r>
              <a:rPr lang="en-US" sz="2800" dirty="0" smtClean="0">
                <a:latin typeface="Times New Roman"/>
                <a:ea typeface="Times New Roman" charset="0"/>
                <a:cs typeface="Times New Roman"/>
              </a:rPr>
              <a:t> </a:t>
            </a:r>
          </a:p>
          <a:p>
            <a:pPr lvl="2">
              <a:lnSpc>
                <a:spcPct val="90000"/>
              </a:lnSpc>
            </a:pPr>
            <a:r>
              <a:rPr lang="en-US" sz="2800" dirty="0" smtClean="0">
                <a:latin typeface="Times New Roman"/>
                <a:ea typeface="Times New Roman" charset="0"/>
                <a:cs typeface="Times New Roman"/>
              </a:rPr>
              <a:t>&gt; 34%</a:t>
            </a:r>
            <a:r>
              <a:rPr lang="en-US" sz="1600" dirty="0" smtClean="0">
                <a:latin typeface="Times New Roman"/>
                <a:ea typeface="Times New Roman" charset="0"/>
                <a:cs typeface="Times New Roman"/>
              </a:rPr>
              <a:t>o</a:t>
            </a:r>
            <a:r>
              <a:rPr lang="en-US" sz="2800" dirty="0" smtClean="0">
                <a:latin typeface="Times New Roman"/>
                <a:ea typeface="Times New Roman" charset="0"/>
                <a:cs typeface="Times New Roman"/>
              </a:rPr>
              <a:t>  salinity – </a:t>
            </a:r>
            <a:r>
              <a:rPr lang="en-US" sz="2800" i="1" dirty="0" smtClean="0">
                <a:solidFill>
                  <a:srgbClr val="0000FF"/>
                </a:solidFill>
                <a:latin typeface="Times New Roman"/>
                <a:ea typeface="Times New Roman" charset="0"/>
                <a:cs typeface="Times New Roman"/>
              </a:rPr>
              <a:t>brine</a:t>
            </a:r>
            <a:r>
              <a:rPr lang="en-US" sz="2800" dirty="0" smtClean="0">
                <a:latin typeface="Times New Roman"/>
                <a:ea typeface="Times New Roman" charset="0"/>
                <a:cs typeface="Times New Roman"/>
              </a:rPr>
              <a:t> e.g. Sargasso Sea, Persian Gulf</a:t>
            </a:r>
          </a:p>
          <a:p>
            <a:pPr lvl="3">
              <a:lnSpc>
                <a:spcPct val="90000"/>
              </a:lnSpc>
            </a:pPr>
            <a:r>
              <a:rPr lang="en-US" sz="2400" dirty="0" smtClean="0">
                <a:latin typeface="Times New Roman"/>
                <a:ea typeface="Times New Roman" charset="0"/>
                <a:cs typeface="Times New Roman"/>
              </a:rPr>
              <a:t>Brine lakes along the floor of the Red Sea and the Mediterranean Sea –salty 225%</a:t>
            </a:r>
            <a:r>
              <a:rPr lang="en-US" sz="1600" dirty="0" smtClean="0">
                <a:latin typeface="Times New Roman"/>
                <a:ea typeface="Times New Roman" charset="0"/>
                <a:cs typeface="Times New Roman"/>
              </a:rPr>
              <a:t>o</a:t>
            </a:r>
            <a:endParaRPr lang="en-US" sz="2400" dirty="0" smtClean="0">
              <a:latin typeface="Times New Roman"/>
              <a:ea typeface="Times New Roman" charset="0"/>
              <a:cs typeface="Times New Roman"/>
            </a:endParaRPr>
          </a:p>
          <a:p>
            <a:pPr lvl="2">
              <a:lnSpc>
                <a:spcPct val="90000"/>
              </a:lnSpc>
            </a:pPr>
            <a:r>
              <a:rPr lang="en-US" sz="2800" dirty="0" smtClean="0">
                <a:latin typeface="Times New Roman"/>
                <a:ea typeface="Times New Roman" charset="0"/>
                <a:cs typeface="Times New Roman"/>
              </a:rPr>
              <a:t>&lt; 35%</a:t>
            </a:r>
            <a:r>
              <a:rPr lang="en-US" sz="1600" dirty="0" smtClean="0">
                <a:latin typeface="Times New Roman"/>
                <a:ea typeface="Times New Roman" charset="0"/>
                <a:cs typeface="Times New Roman"/>
              </a:rPr>
              <a:t>o</a:t>
            </a:r>
            <a:r>
              <a:rPr lang="en-US" sz="2800" dirty="0" smtClean="0">
                <a:latin typeface="Times New Roman"/>
                <a:ea typeface="Times New Roman" charset="0"/>
                <a:cs typeface="Times New Roman"/>
              </a:rPr>
              <a:t>  salinity – </a:t>
            </a:r>
            <a:r>
              <a:rPr lang="en-US" sz="2800" i="1" dirty="0" smtClean="0">
                <a:solidFill>
                  <a:srgbClr val="0000FF"/>
                </a:solidFill>
                <a:latin typeface="Times New Roman"/>
                <a:ea typeface="Times New Roman" charset="0"/>
                <a:cs typeface="Times New Roman"/>
              </a:rPr>
              <a:t>brackish </a:t>
            </a:r>
            <a:r>
              <a:rPr lang="en-US" sz="2800" dirty="0" smtClean="0">
                <a:latin typeface="Times New Roman"/>
                <a:ea typeface="Times New Roman" charset="0"/>
                <a:cs typeface="Times New Roman"/>
              </a:rPr>
              <a:t>e.g. Baltic Sea, Gulf of Bothnia (avg. 10%) – ocean lower in salinity because of freshwater runoff and low evaporation rates</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 of Lecture</a:t>
            </a:r>
            <a:endParaRPr lang="en-US" dirty="0"/>
          </a:p>
        </p:txBody>
      </p:sp>
      <p:sp>
        <p:nvSpPr>
          <p:cNvPr id="3" name="Subtitle 2"/>
          <p:cNvSpPr>
            <a:spLocks noGrp="1"/>
          </p:cNvSpPr>
          <p:nvPr>
            <p:ph type="subTitle" idx="1"/>
          </p:nvPr>
        </p:nvSpPr>
        <p:spPr/>
        <p:txBody>
          <a:bodyPr/>
          <a:lstStyle/>
          <a:p>
            <a:r>
              <a:rPr lang="en-US" dirty="0" smtClean="0"/>
              <a:t>Next Lecture </a:t>
            </a:r>
          </a:p>
          <a:p>
            <a:r>
              <a:rPr lang="en-US" dirty="0" smtClean="0"/>
              <a:t>Chapter 13</a:t>
            </a:r>
          </a:p>
          <a:p>
            <a:r>
              <a:rPr lang="en-US" dirty="0" smtClean="0"/>
              <a:t>Glacial &amp; Periglacial Landscapes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Global Oceans and Seas</a:t>
            </a:r>
            <a:endParaRPr lang="en-US" dirty="0"/>
          </a:p>
        </p:txBody>
      </p:sp>
      <p:sp>
        <p:nvSpPr>
          <p:cNvPr id="3" name="Content Placeholder 2"/>
          <p:cNvSpPr>
            <a:spLocks noGrp="1"/>
          </p:cNvSpPr>
          <p:nvPr>
            <p:ph idx="1"/>
          </p:nvPr>
        </p:nvSpPr>
        <p:spPr/>
        <p:txBody>
          <a:bodyPr>
            <a:normAutofit/>
          </a:bodyPr>
          <a:lstStyle/>
          <a:p>
            <a:r>
              <a:rPr lang="en-US" sz="3600" dirty="0" smtClean="0"/>
              <a:t>Other reasons for Oceanic changes</a:t>
            </a:r>
          </a:p>
          <a:p>
            <a:pPr lvl="1"/>
            <a:r>
              <a:rPr lang="en-US" sz="3200" dirty="0" smtClean="0"/>
              <a:t>High-latitude oceans have been freshening over the past decade – glacial ice melt</a:t>
            </a:r>
          </a:p>
          <a:p>
            <a:pPr lvl="1"/>
            <a:r>
              <a:rPr lang="en-US" sz="3200" dirty="0" smtClean="0"/>
              <a:t>Oceanic acidification – hydrolysis forms carbonic acid which causes a lowering of the ocean pH</a:t>
            </a:r>
          </a:p>
          <a:p>
            <a:pPr lvl="2"/>
            <a:r>
              <a:rPr lang="en-US" sz="2800" dirty="0" smtClean="0"/>
              <a:t>Average pH today is 8.2; could decrease by –0.4 to -0.5 units this century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111" dirty="0" smtClean="0"/>
              <a:t>The three general zones relative to physical structure within the ocean.  </a:t>
            </a:r>
            <a:endParaRPr lang="en-US" sz="2222" dirty="0"/>
          </a:p>
        </p:txBody>
      </p:sp>
      <p:sp>
        <p:nvSpPr>
          <p:cNvPr id="3" name="Content Placeholder 2"/>
          <p:cNvSpPr>
            <a:spLocks noGrp="1"/>
          </p:cNvSpPr>
          <p:nvPr>
            <p:ph idx="1"/>
          </p:nvPr>
        </p:nvSpPr>
        <p:spPr>
          <a:xfrm>
            <a:off x="457200" y="1600200"/>
            <a:ext cx="8229600" cy="5257800"/>
          </a:xfrm>
        </p:spPr>
        <p:txBody>
          <a:bodyPr>
            <a:normAutofit lnSpcReduction="10000"/>
          </a:bodyPr>
          <a:lstStyle/>
          <a:p>
            <a:r>
              <a:rPr lang="en-US" dirty="0" smtClean="0">
                <a:latin typeface="Times New Roman"/>
                <a:ea typeface="Times New Roman" charset="0"/>
                <a:cs typeface="Times New Roman"/>
              </a:rPr>
              <a:t>Physical Structure of the Ocean</a:t>
            </a:r>
          </a:p>
          <a:p>
            <a:r>
              <a:rPr lang="en-US" sz="2800" dirty="0" smtClean="0">
                <a:latin typeface="Times New Roman"/>
                <a:cs typeface="Times New Roman"/>
              </a:rPr>
              <a:t>The ocean's surface layer is warmed by the Sun and is wind-driven. </a:t>
            </a:r>
            <a:endParaRPr lang="en-US" sz="2800" dirty="0" smtClean="0">
              <a:latin typeface="Times New Roman"/>
              <a:ea typeface="Times New Roman" charset="0"/>
              <a:cs typeface="Times New Roman"/>
            </a:endParaRPr>
          </a:p>
          <a:p>
            <a:pPr lvl="1"/>
            <a:r>
              <a:rPr lang="en-US" dirty="0" smtClean="0">
                <a:latin typeface="Times New Roman"/>
                <a:ea typeface="Times New Roman" charset="0"/>
                <a:cs typeface="Times New Roman"/>
              </a:rPr>
              <a:t>Layered</a:t>
            </a:r>
          </a:p>
          <a:p>
            <a:pPr lvl="2"/>
            <a:r>
              <a:rPr lang="en-US" dirty="0" smtClean="0">
                <a:latin typeface="Times New Roman"/>
                <a:ea typeface="Times New Roman" charset="0"/>
                <a:cs typeface="Times New Roman"/>
              </a:rPr>
              <a:t>mixing zone; represents 2% of the oceanic mass – water temperature and solutes blended rapidly </a:t>
            </a:r>
          </a:p>
          <a:p>
            <a:pPr lvl="2"/>
            <a:r>
              <a:rPr lang="en-US" dirty="0" smtClean="0">
                <a:latin typeface="Times New Roman"/>
                <a:ea typeface="Times New Roman" charset="0"/>
                <a:cs typeface="Times New Roman"/>
              </a:rPr>
              <a:t>thermocline transition zone; </a:t>
            </a:r>
            <a:r>
              <a:rPr lang="en-US" dirty="0" smtClean="0">
                <a:latin typeface="Times New Roman"/>
                <a:cs typeface="Times New Roman"/>
              </a:rPr>
              <a:t>a region of strong temperature gradient that lacks the motion of the surface. </a:t>
            </a:r>
            <a:r>
              <a:rPr lang="en-US" dirty="0" smtClean="0">
                <a:latin typeface="Times New Roman"/>
                <a:ea typeface="Times New Roman" charset="0"/>
                <a:cs typeface="Times New Roman"/>
              </a:rPr>
              <a:t> </a:t>
            </a:r>
          </a:p>
          <a:p>
            <a:pPr lvl="2"/>
            <a:r>
              <a:rPr lang="en-US" dirty="0" smtClean="0">
                <a:latin typeface="Times New Roman"/>
                <a:ea typeface="Times New Roman" charset="0"/>
                <a:cs typeface="Times New Roman"/>
              </a:rPr>
              <a:t>deep cold zone; salinity and temperature values are quite uniform. Temp. 0</a:t>
            </a:r>
            <a:r>
              <a:rPr lang="en-US" baseline="30000" dirty="0" smtClean="0">
                <a:latin typeface="Times New Roman"/>
                <a:ea typeface="Times New Roman" charset="0"/>
                <a:cs typeface="Times New Roman"/>
              </a:rPr>
              <a:t>o</a:t>
            </a:r>
            <a:r>
              <a:rPr lang="en-US" dirty="0" smtClean="0">
                <a:latin typeface="Times New Roman"/>
                <a:ea typeface="Times New Roman" charset="0"/>
                <a:cs typeface="Times New Roman"/>
              </a:rPr>
              <a:t>C, but due to its salinity, seawater freezes at -2</a:t>
            </a:r>
            <a:r>
              <a:rPr lang="en-US" baseline="30000" dirty="0" smtClean="0">
                <a:latin typeface="Times New Roman"/>
                <a:ea typeface="Times New Roman" charset="0"/>
                <a:cs typeface="Times New Roman"/>
              </a:rPr>
              <a:t>o</a:t>
            </a:r>
            <a:r>
              <a:rPr lang="en-US" dirty="0" smtClean="0">
                <a:latin typeface="Times New Roman"/>
                <a:ea typeface="Times New Roman" charset="0"/>
                <a:cs typeface="Times New Roman"/>
              </a:rPr>
              <a:t>C ; coldest water at the bottom except near the poles</a:t>
            </a:r>
          </a:p>
          <a:p>
            <a:pPr lvl="2">
              <a:buNone/>
            </a:pPr>
            <a:endParaRPr lang="en-US" dirty="0" smtClean="0">
              <a:latin typeface="Times New Roman"/>
              <a:ea typeface="Times New Roman" charset="0"/>
              <a:cs typeface="Times New Roman"/>
            </a:endParaRP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393</TotalTime>
  <Words>2823</Words>
  <Application>Microsoft Macintosh PowerPoint</Application>
  <PresentationFormat>On-screen Show (4:3)</PresentationFormat>
  <Paragraphs>341</Paragraphs>
  <Slides>70</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Office Theme</vt:lpstr>
      <vt:lpstr>Bitmap Image</vt:lpstr>
      <vt:lpstr>PowerPoint Presentation</vt:lpstr>
      <vt:lpstr>PowerPoint Presentation</vt:lpstr>
      <vt:lpstr>The Oceans, Coastal Systems, and Wind Processes  </vt:lpstr>
      <vt:lpstr>PowerPoint Presentation</vt:lpstr>
      <vt:lpstr>Chemical Composition of Seawater </vt:lpstr>
      <vt:lpstr>PowerPoint Presentation</vt:lpstr>
      <vt:lpstr>Why is salinity less along the equator and greater in the subtropics?</vt:lpstr>
      <vt:lpstr>Global Oceans and Seas</vt:lpstr>
      <vt:lpstr>The three general zones relative to physical structure within the ocean.  </vt:lpstr>
      <vt:lpstr>Ocean’s Physical Structure – Characterized by temperature, salinity, dissolved oxygen, and dissolved carbon dioxide.</vt:lpstr>
      <vt:lpstr>Key terms used to describe the Coastal Environment </vt:lpstr>
      <vt:lpstr>Littoral Zone includes the Coast, Beach and Nearshore environments</vt:lpstr>
      <vt:lpstr>Define mean sea level. How is this value determined?  Is it constant or variable around the world? </vt:lpstr>
      <vt:lpstr>Ocean Topography</vt:lpstr>
      <vt:lpstr> Interacting forces that generate the patterns of Tides  </vt:lpstr>
      <vt:lpstr>PowerPoint Presentation</vt:lpstr>
      <vt:lpstr>Tides are caused by the gravitational pull of the Moon</vt:lpstr>
      <vt:lpstr>Tides</vt:lpstr>
      <vt:lpstr>Tides</vt:lpstr>
      <vt:lpstr>Tides</vt:lpstr>
      <vt:lpstr>Do tides really move in and out along the shoreline?</vt:lpstr>
      <vt:lpstr>Tides</vt:lpstr>
      <vt:lpstr>PowerPoint Presentation</vt:lpstr>
      <vt:lpstr> Tidal Power being used to generate electricity. </vt:lpstr>
      <vt:lpstr>Tidal Power being used to generate electricity. </vt:lpstr>
      <vt:lpstr>Waves and Waves generation</vt:lpstr>
      <vt:lpstr>Wave Formation</vt:lpstr>
      <vt:lpstr>   Waves</vt:lpstr>
      <vt:lpstr>Waves</vt:lpstr>
      <vt:lpstr>Rip Current</vt:lpstr>
      <vt:lpstr>Describe the refraction process that occurs when waves reach an irregular coastline.  Why is the coastline straightened?</vt:lpstr>
      <vt:lpstr>Coastal Straightening.  The process of coastal straightening is brought about by wave refraction (deflection from a straight path).  Wave energy is concentrated as it converges on headlands.</vt:lpstr>
      <vt:lpstr>The components of beach drift and the longshore current and longshore drift.</vt:lpstr>
      <vt:lpstr>Longshore Current and Beach Drift</vt:lpstr>
      <vt:lpstr>How do people modify littoral drift? </vt:lpstr>
      <vt:lpstr>PowerPoint Presentation</vt:lpstr>
      <vt:lpstr>Coastal System Outputs  </vt:lpstr>
      <vt:lpstr>Shoreline Features</vt:lpstr>
      <vt:lpstr>Erosional Features</vt:lpstr>
      <vt:lpstr>Shoreline Features</vt:lpstr>
      <vt:lpstr>Shoreline Features</vt:lpstr>
      <vt:lpstr>Shoreline Features</vt:lpstr>
      <vt:lpstr>Depositional Coastal Features</vt:lpstr>
      <vt:lpstr>PowerPoint Presentation</vt:lpstr>
      <vt:lpstr>Shoreline Features</vt:lpstr>
      <vt:lpstr>Chandeleur Islands </vt:lpstr>
      <vt:lpstr>Chandeleur Islands</vt:lpstr>
      <vt:lpstr>Coral Reefs</vt:lpstr>
      <vt:lpstr>Living Coastal Environments: Corals, wetlands, salt marshes and mangroves </vt:lpstr>
      <vt:lpstr>Coral Reef Distribution</vt:lpstr>
      <vt:lpstr>Coral Reef Formation and Forms</vt:lpstr>
      <vt:lpstr>PowerPoint Presentation</vt:lpstr>
      <vt:lpstr>PowerPoint Presentation</vt:lpstr>
      <vt:lpstr>Wetlands, Salt Marshes, &amp; Mangrove</vt:lpstr>
      <vt:lpstr>Coastal Salt Marsh</vt:lpstr>
      <vt:lpstr>Mangroves</vt:lpstr>
      <vt:lpstr>Beach Erosion</vt:lpstr>
      <vt:lpstr>The Work of Wind</vt:lpstr>
      <vt:lpstr>The Work of Wind </vt:lpstr>
      <vt:lpstr>Desert Pavement Processes</vt:lpstr>
      <vt:lpstr>Desert Pavement</vt:lpstr>
      <vt:lpstr>Yardang</vt:lpstr>
      <vt:lpstr>Eolian Transportation</vt:lpstr>
      <vt:lpstr>PowerPoint Presentation</vt:lpstr>
      <vt:lpstr>Sand Transport</vt:lpstr>
      <vt:lpstr>Eolian Depositional Landforms</vt:lpstr>
      <vt:lpstr>Dune Cross Section &amp; Migration</vt:lpstr>
      <vt:lpstr>Eolian Depositional Landforms</vt:lpstr>
      <vt:lpstr>Star Dune – mountains of the desert</vt:lpstr>
      <vt:lpstr>End of Lecture</vt:lpstr>
    </vt:vector>
  </TitlesOfParts>
  <Company>University of Lethbridge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13 The Oceans, Coastal Processes, and Landforms  </dc:title>
  <dc:creator>Jennifer Thomas</dc:creator>
  <cp:lastModifiedBy>Evan</cp:lastModifiedBy>
  <cp:revision>24</cp:revision>
  <cp:lastPrinted>2013-03-19T14:22:26Z</cp:lastPrinted>
  <dcterms:created xsi:type="dcterms:W3CDTF">2012-06-11T02:46:35Z</dcterms:created>
  <dcterms:modified xsi:type="dcterms:W3CDTF">2014-06-02T16:23:45Z</dcterms:modified>
</cp:coreProperties>
</file>